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20" d="100"/>
          <a:sy n="120" d="100"/>
        </p:scale>
        <p:origin x="96" y="5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2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 t="115" b="115"/>
          <a:stretch/>
        </p:blipFill>
        <p:spPr>
          <a:xfrm>
            <a:off x="0" y="0"/>
            <a:ext cx="3429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925186" y="1691857"/>
            <a:ext cx="4722628" cy="8860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3525"/>
              </a:lnSpc>
              <a:buNone/>
            </a:pPr>
            <a:r>
              <a:rPr lang="en-US" sz="282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Diamond Food Indonesia 市場調査AIレポート</a:t>
            </a:r>
            <a:endParaRPr lang="en-US" sz="2820" dirty="0"/>
          </a:p>
        </p:txBody>
      </p:sp>
      <p:sp>
        <p:nvSpPr>
          <p:cNvPr id="4" name="Text 1"/>
          <p:cNvSpPr/>
          <p:nvPr/>
        </p:nvSpPr>
        <p:spPr>
          <a:xfrm>
            <a:off x="3925186" y="2790554"/>
            <a:ext cx="4722628" cy="221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63"/>
              </a:lnSpc>
              <a:buNone/>
            </a:pPr>
            <a:r>
              <a:rPr lang="en-US" sz="141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Diamond Food Indonesia 市場調査AIレポート</a:t>
            </a:r>
            <a:endParaRPr lang="en-US" sz="1410" dirty="0"/>
          </a:p>
        </p:txBody>
      </p:sp>
      <p:sp>
        <p:nvSpPr>
          <p:cNvPr id="5" name="Text 2"/>
          <p:cNvSpPr/>
          <p:nvPr/>
        </p:nvSpPr>
        <p:spPr>
          <a:xfrm>
            <a:off x="3925186" y="3224717"/>
            <a:ext cx="4722628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5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2025年8月12日</a:t>
            </a:r>
            <a:endParaRPr lang="en-US" sz="110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 l="95" r="95"/>
          <a:stretch/>
        </p:blipFill>
        <p:spPr>
          <a:xfrm>
            <a:off x="496186" y="2101776"/>
            <a:ext cx="3022526" cy="172705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96186" y="389860"/>
            <a:ext cx="8151628" cy="443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3525"/>
              </a:lnSpc>
              <a:buNone/>
            </a:pPr>
            <a:r>
              <a:rPr lang="en-US" sz="282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地域別営業体制・人員</a:t>
            </a:r>
            <a:endParaRPr lang="en-US" sz="2820" dirty="0"/>
          </a:p>
        </p:txBody>
      </p:sp>
      <p:sp>
        <p:nvSpPr>
          <p:cNvPr id="4" name="Text 1"/>
          <p:cNvSpPr/>
          <p:nvPr/>
        </p:nvSpPr>
        <p:spPr>
          <a:xfrm>
            <a:off x="3923340" y="1173027"/>
            <a:ext cx="4732227" cy="221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63"/>
              </a:lnSpc>
              <a:buNone/>
            </a:pPr>
            <a:r>
              <a:rPr lang="en-US" sz="141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拠点網</a:t>
            </a:r>
            <a:endParaRPr lang="en-US" sz="1410" dirty="0"/>
          </a:p>
        </p:txBody>
      </p:sp>
      <p:sp>
        <p:nvSpPr>
          <p:cNvPr id="5" name="Text 2"/>
          <p:cNvSpPr/>
          <p:nvPr/>
        </p:nvSpPr>
        <p:spPr>
          <a:xfrm>
            <a:off x="3923340" y="1554027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23の直営ディストリビューション拠点（主要都市に配置）。</a:t>
            </a:r>
            <a:endParaRPr lang="en-US" sz="1105" dirty="0"/>
          </a:p>
        </p:txBody>
      </p:sp>
      <p:sp>
        <p:nvSpPr>
          <p:cNvPr id="6" name="Text 3"/>
          <p:cNvSpPr/>
          <p:nvPr/>
        </p:nvSpPr>
        <p:spPr>
          <a:xfrm>
            <a:off x="3923340" y="1940319"/>
            <a:ext cx="4732227" cy="221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63"/>
              </a:lnSpc>
              <a:buNone/>
            </a:pPr>
            <a:r>
              <a:rPr lang="en-US" sz="141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部署編成（公開情報ベースの推定）</a:t>
            </a:r>
            <a:endParaRPr lang="en-US" sz="1410" dirty="0"/>
          </a:p>
        </p:txBody>
      </p:sp>
      <p:sp>
        <p:nvSpPr>
          <p:cNvPr id="7" name="Text 4"/>
          <p:cNvSpPr/>
          <p:nvPr/>
        </p:nvSpPr>
        <p:spPr>
          <a:xfrm>
            <a:off x="3923340" y="2321319"/>
            <a:ext cx="4732227" cy="453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地域事業所（ブランチ）：支店長、HORECA営業、小売営業（モダン／伝統）、キーカスタマー、トレードマーケ、物流（ラストマイル／倉庫）、品質・CS</a:t>
            </a:r>
            <a:endParaRPr lang="en-US" sz="1105" dirty="0"/>
          </a:p>
        </p:txBody>
      </p:sp>
      <p:sp>
        <p:nvSpPr>
          <p:cNvPr id="8" name="Text 5"/>
          <p:cNvSpPr/>
          <p:nvPr/>
        </p:nvSpPr>
        <p:spPr>
          <a:xfrm>
            <a:off x="3923340" y="2824519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中央機能：需要計画、調達、品質保証、IT、財務、人事 等</a:t>
            </a:r>
            <a:endParaRPr lang="en-US" sz="1105" dirty="0"/>
          </a:p>
        </p:txBody>
      </p:sp>
      <p:sp>
        <p:nvSpPr>
          <p:cNvPr id="9" name="Text 6"/>
          <p:cNvSpPr/>
          <p:nvPr/>
        </p:nvSpPr>
        <p:spPr>
          <a:xfrm>
            <a:off x="3923340" y="3210811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5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人数：地域別・部門別の人数は非開示。年報（AR2024）での確認を推奨。</a:t>
            </a:r>
            <a:endParaRPr lang="en-US" sz="1105" dirty="0"/>
          </a:p>
        </p:txBody>
      </p:sp>
      <p:sp>
        <p:nvSpPr>
          <p:cNvPr id="10" name="Text 7"/>
          <p:cNvSpPr/>
          <p:nvPr/>
        </p:nvSpPr>
        <p:spPr>
          <a:xfrm>
            <a:off x="3923340" y="3565107"/>
            <a:ext cx="4732227" cy="221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63"/>
              </a:lnSpc>
              <a:buNone/>
            </a:pPr>
            <a:r>
              <a:rPr lang="en-US" sz="141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支店サンプル（住所）</a:t>
            </a:r>
            <a:endParaRPr lang="en-US" sz="1410" dirty="0"/>
          </a:p>
        </p:txBody>
      </p:sp>
      <p:sp>
        <p:nvSpPr>
          <p:cNvPr id="11" name="Text 8"/>
          <p:cNvSpPr/>
          <p:nvPr/>
        </p:nvSpPr>
        <p:spPr>
          <a:xfrm>
            <a:off x="3923340" y="3946107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Cimahi: Jl. Daeng M. Ardiwinata No.33（40513）</a:t>
            </a:r>
            <a:endParaRPr lang="en-US" sz="1105" dirty="0"/>
          </a:p>
        </p:txBody>
      </p:sp>
      <p:sp>
        <p:nvSpPr>
          <p:cNvPr id="12" name="Text 9"/>
          <p:cNvSpPr/>
          <p:nvPr/>
        </p:nvSpPr>
        <p:spPr>
          <a:xfrm>
            <a:off x="3923340" y="4222504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Semarang: Kawasan Industri Wijaya Kusuma 内</a:t>
            </a:r>
            <a:endParaRPr lang="en-US" sz="1105" dirty="0"/>
          </a:p>
        </p:txBody>
      </p:sp>
      <p:sp>
        <p:nvSpPr>
          <p:cNvPr id="13" name="Text 10"/>
          <p:cNvSpPr/>
          <p:nvPr/>
        </p:nvSpPr>
        <p:spPr>
          <a:xfrm>
            <a:off x="3923340" y="4498901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Manado: Mapanget 区（Tugu Adipura付近）</a:t>
            </a:r>
            <a:endParaRPr lang="en-US" sz="1105" dirty="0"/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CF54571C-EDAE-EB8E-6B49-530D9D3C1337}"/>
              </a:ext>
            </a:extLst>
          </p:cNvPr>
          <p:cNvSpPr/>
          <p:nvPr/>
        </p:nvSpPr>
        <p:spPr>
          <a:xfrm>
            <a:off x="1218240" y="3984014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5"/>
              </a:lnSpc>
              <a:buNone/>
            </a:pPr>
            <a:r>
              <a:rPr lang="ja-JP" alt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＊写真はイメージです。</a:t>
            </a:r>
            <a:endParaRPr lang="en-US" sz="110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96186" y="501232"/>
            <a:ext cx="8151628" cy="443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3525"/>
              </a:lnSpc>
              <a:buNone/>
            </a:pPr>
            <a:r>
              <a:rPr lang="en-US" sz="282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プロモーション戦略</a:t>
            </a:r>
            <a:endParaRPr lang="en-US" sz="2820" dirty="0"/>
          </a:p>
        </p:txBody>
      </p:sp>
      <p:sp>
        <p:nvSpPr>
          <p:cNvPr id="4" name="Text 1"/>
          <p:cNvSpPr/>
          <p:nvPr/>
        </p:nvSpPr>
        <p:spPr>
          <a:xfrm>
            <a:off x="3923340" y="1284398"/>
            <a:ext cx="4732227" cy="221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63"/>
              </a:lnSpc>
              <a:buNone/>
            </a:pPr>
            <a:r>
              <a:rPr lang="en-US" sz="141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時期と定番テーマ（インドネシア市場の季節性）</a:t>
            </a:r>
            <a:endParaRPr lang="en-US" sz="1410" dirty="0"/>
          </a:p>
        </p:txBody>
      </p:sp>
      <p:sp>
        <p:nvSpPr>
          <p:cNvPr id="5" name="Text 2"/>
          <p:cNvSpPr/>
          <p:nvPr/>
        </p:nvSpPr>
        <p:spPr>
          <a:xfrm>
            <a:off x="3923340" y="1665398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ラマダン〜レバラン：乳製品・デザート・贈答需要が伸びる主戦期。</a:t>
            </a:r>
            <a:endParaRPr lang="en-US" sz="1105" dirty="0"/>
          </a:p>
        </p:txBody>
      </p:sp>
      <p:sp>
        <p:nvSpPr>
          <p:cNvPr id="6" name="Text 3"/>
          <p:cNvSpPr/>
          <p:nvPr/>
        </p:nvSpPr>
        <p:spPr>
          <a:xfrm>
            <a:off x="3923340" y="1941796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学期開始（Back to School）／年末：UHTミルクやスナック系の回転が上がる局面。</a:t>
            </a:r>
            <a:endParaRPr lang="en-US" sz="1105" dirty="0"/>
          </a:p>
        </p:txBody>
      </p:sp>
      <p:sp>
        <p:nvSpPr>
          <p:cNvPr id="7" name="Text 4"/>
          <p:cNvSpPr/>
          <p:nvPr/>
        </p:nvSpPr>
        <p:spPr>
          <a:xfrm>
            <a:off x="3923340" y="2328087"/>
            <a:ext cx="4732227" cy="221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63"/>
              </a:lnSpc>
              <a:buNone/>
            </a:pPr>
            <a:r>
              <a:rPr lang="en-US" sz="141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実例（公開ベース）</a:t>
            </a:r>
            <a:endParaRPr lang="en-US" sz="1410" dirty="0"/>
          </a:p>
        </p:txBody>
      </p:sp>
      <p:sp>
        <p:nvSpPr>
          <p:cNvPr id="8" name="Text 5"/>
          <p:cNvSpPr/>
          <p:nvPr/>
        </p:nvSpPr>
        <p:spPr>
          <a:xfrm>
            <a:off x="3923340" y="2709087"/>
            <a:ext cx="4732227" cy="453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パッケージ刷新・新SKU投入：Diamond Fresh Milk新パッケージ（2019年）で視認性向上を訴求。</a:t>
            </a:r>
            <a:endParaRPr lang="en-US" sz="1105" dirty="0"/>
          </a:p>
        </p:txBody>
      </p:sp>
      <p:sp>
        <p:nvSpPr>
          <p:cNvPr id="9" name="Text 6"/>
          <p:cNvSpPr/>
          <p:nvPr/>
        </p:nvSpPr>
        <p:spPr>
          <a:xfrm>
            <a:off x="3923340" y="3212288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小売・EC店頭：DIAMONDfairやEC（Lazada等）での価格・バンドル訴求。</a:t>
            </a:r>
            <a:endParaRPr lang="en-US" sz="1105" dirty="0"/>
          </a:p>
        </p:txBody>
      </p:sp>
      <p:sp>
        <p:nvSpPr>
          <p:cNvPr id="10" name="Text 7"/>
          <p:cNvSpPr/>
          <p:nvPr/>
        </p:nvSpPr>
        <p:spPr>
          <a:xfrm>
            <a:off x="3923340" y="3598579"/>
            <a:ext cx="4732227" cy="221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63"/>
              </a:lnSpc>
              <a:buNone/>
            </a:pPr>
            <a:r>
              <a:rPr lang="en-US" sz="141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効果測定の設計例（ラマダン期：UHTミルク）</a:t>
            </a:r>
            <a:endParaRPr lang="en-US" sz="1410" dirty="0"/>
          </a:p>
        </p:txBody>
      </p:sp>
      <p:sp>
        <p:nvSpPr>
          <p:cNvPr id="11" name="Text 8"/>
          <p:cNvSpPr/>
          <p:nvPr/>
        </p:nvSpPr>
        <p:spPr>
          <a:xfrm>
            <a:off x="3923340" y="3979579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目的：ラマダン期の家庭内ストック率を高める</a:t>
            </a:r>
            <a:endParaRPr lang="en-US" sz="1105" dirty="0"/>
          </a:p>
        </p:txBody>
      </p:sp>
      <p:sp>
        <p:nvSpPr>
          <p:cNvPr id="12" name="Text 9"/>
          <p:cNvSpPr/>
          <p:nvPr/>
        </p:nvSpPr>
        <p:spPr>
          <a:xfrm>
            <a:off x="3923340" y="4255977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施策：TV-ライト＋短尺デジタル動画＋店頭バンドル（1L×6本）</a:t>
            </a:r>
            <a:endParaRPr lang="en-US" sz="1105" dirty="0"/>
          </a:p>
        </p:txBody>
      </p:sp>
      <p:pic>
        <p:nvPicPr>
          <p:cNvPr id="13" name="Image 0" descr="preencoded.png">
            <a:extLst>
              <a:ext uri="{FF2B5EF4-FFF2-40B4-BE49-F238E27FC236}">
                <a16:creationId xmlns:a16="http://schemas.microsoft.com/office/drawing/2014/main" id="{721B1197-67E6-AC22-F2C0-BA13739A2C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5" r="95"/>
          <a:stretch/>
        </p:blipFill>
        <p:spPr>
          <a:xfrm>
            <a:off x="540148" y="2055197"/>
            <a:ext cx="3022526" cy="1727052"/>
          </a:xfrm>
          <a:prstGeom prst="rect">
            <a:avLst/>
          </a:prstGeom>
        </p:spPr>
      </p:pic>
      <p:sp>
        <p:nvSpPr>
          <p:cNvPr id="14" name="Text 2">
            <a:extLst>
              <a:ext uri="{FF2B5EF4-FFF2-40B4-BE49-F238E27FC236}">
                <a16:creationId xmlns:a16="http://schemas.microsoft.com/office/drawing/2014/main" id="{99477414-25DE-49AB-40E3-18043F509440}"/>
              </a:ext>
            </a:extLst>
          </p:cNvPr>
          <p:cNvSpPr/>
          <p:nvPr/>
        </p:nvSpPr>
        <p:spPr>
          <a:xfrm>
            <a:off x="1218240" y="3984014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5"/>
              </a:lnSpc>
              <a:buNone/>
            </a:pPr>
            <a:r>
              <a:rPr lang="ja-JP" alt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＊写真はイメージです。</a:t>
            </a:r>
            <a:endParaRPr lang="en-US" sz="110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 l="95" r="95"/>
          <a:stretch/>
        </p:blipFill>
        <p:spPr>
          <a:xfrm>
            <a:off x="496186" y="2036061"/>
            <a:ext cx="3022526" cy="172705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96186" y="1220898"/>
            <a:ext cx="8151628" cy="443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3525"/>
              </a:lnSpc>
              <a:buNone/>
            </a:pPr>
            <a:r>
              <a:rPr lang="en-US" sz="282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主要競合</a:t>
            </a:r>
            <a:endParaRPr lang="en-US" sz="2820" dirty="0"/>
          </a:p>
        </p:txBody>
      </p:sp>
      <p:sp>
        <p:nvSpPr>
          <p:cNvPr id="4" name="Text 1"/>
          <p:cNvSpPr/>
          <p:nvPr/>
        </p:nvSpPr>
        <p:spPr>
          <a:xfrm>
            <a:off x="3923340" y="2189889"/>
            <a:ext cx="4732227" cy="221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63"/>
              </a:lnSpc>
              <a:buNone/>
            </a:pPr>
            <a:r>
              <a:rPr lang="en-US" sz="141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カテゴリー別競合</a:t>
            </a:r>
            <a:endParaRPr lang="en-US" sz="1410" dirty="0"/>
          </a:p>
        </p:txBody>
      </p:sp>
      <p:sp>
        <p:nvSpPr>
          <p:cNvPr id="5" name="Text 2"/>
          <p:cNvSpPr/>
          <p:nvPr/>
        </p:nvSpPr>
        <p:spPr>
          <a:xfrm>
            <a:off x="3923340" y="2570889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アイス: Unilever（Wall’s）など大資本・高投下型の多国籍ブランド</a:t>
            </a:r>
            <a:endParaRPr lang="en-US" sz="1105" dirty="0"/>
          </a:p>
        </p:txBody>
      </p:sp>
      <p:sp>
        <p:nvSpPr>
          <p:cNvPr id="6" name="Text 3"/>
          <p:cNvSpPr/>
          <p:nvPr/>
        </p:nvSpPr>
        <p:spPr>
          <a:xfrm>
            <a:off x="3923340" y="2847286"/>
            <a:ext cx="4732227" cy="453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飲用乳: Frisian Flag（FrieslandCampina）、Indolakto（Indofood）、Greenfields、Cimory など</a:t>
            </a:r>
            <a:endParaRPr lang="en-US" sz="1105" dirty="0"/>
          </a:p>
        </p:txBody>
      </p:sp>
      <p:sp>
        <p:nvSpPr>
          <p:cNvPr id="7" name="Text 4"/>
          <p:cNvSpPr/>
          <p:nvPr/>
        </p:nvSpPr>
        <p:spPr>
          <a:xfrm>
            <a:off x="3923340" y="3350486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コールドチェーン・3PL（物流競合）: Kiat Ananda、MGM Bosco 等</a:t>
            </a:r>
            <a:endParaRPr lang="en-US" sz="1105" dirty="0"/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543F0435-13F2-6ACD-45E3-6F2E6E87CBB0}"/>
              </a:ext>
            </a:extLst>
          </p:cNvPr>
          <p:cNvSpPr/>
          <p:nvPr/>
        </p:nvSpPr>
        <p:spPr>
          <a:xfrm>
            <a:off x="1218240" y="3984014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5"/>
              </a:lnSpc>
              <a:buNone/>
            </a:pPr>
            <a:r>
              <a:rPr lang="ja-JP" alt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＊写真はイメージです。</a:t>
            </a:r>
            <a:endParaRPr lang="en-US" sz="110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86" y="860080"/>
            <a:ext cx="8151628" cy="443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3525"/>
              </a:lnSpc>
              <a:buNone/>
            </a:pPr>
            <a:r>
              <a:rPr lang="en-US" sz="282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SWOT分析</a:t>
            </a:r>
            <a:endParaRPr lang="en-US" sz="2820" dirty="0"/>
          </a:p>
        </p:txBody>
      </p:sp>
      <p:sp>
        <p:nvSpPr>
          <p:cNvPr id="3" name="Text 1"/>
          <p:cNvSpPr/>
          <p:nvPr/>
        </p:nvSpPr>
        <p:spPr>
          <a:xfrm>
            <a:off x="496186" y="1643247"/>
            <a:ext cx="3877438" cy="221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63"/>
              </a:lnSpc>
              <a:buNone/>
            </a:pPr>
            <a:r>
              <a:rPr lang="en-US" sz="141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Strengths（強み）</a:t>
            </a:r>
            <a:endParaRPr lang="en-US" sz="1410" dirty="0"/>
          </a:p>
        </p:txBody>
      </p:sp>
      <p:sp>
        <p:nvSpPr>
          <p:cNvPr id="4" name="Text 2"/>
          <p:cNvSpPr/>
          <p:nvPr/>
        </p:nvSpPr>
        <p:spPr>
          <a:xfrm>
            <a:off x="496186" y="2024247"/>
            <a:ext cx="3877438" cy="453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製造–調達–全国販売の垂直統合（DCS＋Sukanda）と23拠点の温度帯別倉庫＋フリート。</a:t>
            </a:r>
            <a:endParaRPr lang="en-US" sz="1105" dirty="0"/>
          </a:p>
        </p:txBody>
      </p:sp>
      <p:sp>
        <p:nvSpPr>
          <p:cNvPr id="5" name="Text 3"/>
          <p:cNvSpPr/>
          <p:nvPr/>
        </p:nvSpPr>
        <p:spPr>
          <a:xfrm>
            <a:off x="496186" y="2527448"/>
            <a:ext cx="3877438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HORECA〜小売までの広いチャネル接点（商品数5,000SKU超の取り扱い体制）。</a:t>
            </a:r>
            <a:endParaRPr lang="en-US" sz="1105" dirty="0"/>
          </a:p>
        </p:txBody>
      </p:sp>
      <p:sp>
        <p:nvSpPr>
          <p:cNvPr id="6" name="Text 4"/>
          <p:cNvSpPr/>
          <p:nvPr/>
        </p:nvSpPr>
        <p:spPr>
          <a:xfrm>
            <a:off x="496186" y="2913739"/>
            <a:ext cx="3877438" cy="221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63"/>
              </a:lnSpc>
              <a:buNone/>
            </a:pPr>
            <a:r>
              <a:rPr lang="en-US" sz="141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Weaknesses（弱み）</a:t>
            </a:r>
            <a:endParaRPr lang="en-US" sz="1410" dirty="0"/>
          </a:p>
        </p:txBody>
      </p:sp>
      <p:sp>
        <p:nvSpPr>
          <p:cNvPr id="7" name="Text 5"/>
          <p:cNvSpPr/>
          <p:nvPr/>
        </p:nvSpPr>
        <p:spPr>
          <a:xfrm>
            <a:off x="496186" y="3294739"/>
            <a:ext cx="3877438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多国籍競合の強力な広告投資・冷凍庫網（アイス）への対抗コスト。</a:t>
            </a:r>
            <a:endParaRPr lang="en-US" sz="1105" dirty="0"/>
          </a:p>
        </p:txBody>
      </p:sp>
      <p:sp>
        <p:nvSpPr>
          <p:cNvPr id="8" name="Text 6"/>
          <p:cNvSpPr/>
          <p:nvPr/>
        </p:nvSpPr>
        <p:spPr>
          <a:xfrm>
            <a:off x="496186" y="3571137"/>
            <a:ext cx="3877438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一部原材料・輸入品の為替感応度。</a:t>
            </a:r>
            <a:endParaRPr lang="en-US" sz="1105" dirty="0"/>
          </a:p>
        </p:txBody>
      </p:sp>
      <p:sp>
        <p:nvSpPr>
          <p:cNvPr id="9" name="Text 7"/>
          <p:cNvSpPr/>
          <p:nvPr/>
        </p:nvSpPr>
        <p:spPr>
          <a:xfrm>
            <a:off x="4778252" y="1643247"/>
            <a:ext cx="3877438" cy="221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63"/>
              </a:lnSpc>
              <a:buNone/>
            </a:pPr>
            <a:r>
              <a:rPr lang="en-US" sz="141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Opportunities（機会）</a:t>
            </a:r>
            <a:endParaRPr lang="en-US" sz="1410" dirty="0"/>
          </a:p>
        </p:txBody>
      </p:sp>
      <p:sp>
        <p:nvSpPr>
          <p:cNvPr id="10" name="Text 8"/>
          <p:cNvSpPr/>
          <p:nvPr/>
        </p:nvSpPr>
        <p:spPr>
          <a:xfrm>
            <a:off x="4778252" y="2024247"/>
            <a:ext cx="3877438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コールドチェーンの拡充と地方都市の近代小売の伸長。</a:t>
            </a:r>
            <a:endParaRPr lang="en-US" sz="1105" dirty="0"/>
          </a:p>
        </p:txBody>
      </p:sp>
      <p:sp>
        <p:nvSpPr>
          <p:cNvPr id="11" name="Text 9"/>
          <p:cNvSpPr/>
          <p:nvPr/>
        </p:nvSpPr>
        <p:spPr>
          <a:xfrm>
            <a:off x="4778252" y="2300644"/>
            <a:ext cx="3877438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季節需要（ラマダン等）に沿ったSKU最適化・パッケージ/容量戦略。</a:t>
            </a:r>
            <a:endParaRPr lang="en-US" sz="1105" dirty="0"/>
          </a:p>
        </p:txBody>
      </p:sp>
      <p:sp>
        <p:nvSpPr>
          <p:cNvPr id="12" name="Text 10"/>
          <p:cNvSpPr/>
          <p:nvPr/>
        </p:nvSpPr>
        <p:spPr>
          <a:xfrm>
            <a:off x="4778252" y="2577042"/>
            <a:ext cx="3877438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食品安全規格の厳格化＝品質差の訴求機会（FSSC/ISO）。</a:t>
            </a:r>
            <a:endParaRPr lang="en-US" sz="1105" dirty="0"/>
          </a:p>
        </p:txBody>
      </p:sp>
      <p:sp>
        <p:nvSpPr>
          <p:cNvPr id="13" name="Text 11"/>
          <p:cNvSpPr/>
          <p:nvPr/>
        </p:nvSpPr>
        <p:spPr>
          <a:xfrm>
            <a:off x="4778252" y="2963333"/>
            <a:ext cx="3877438" cy="221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63"/>
              </a:lnSpc>
              <a:buNone/>
            </a:pPr>
            <a:r>
              <a:rPr lang="en-US" sz="141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Threats（脅威）</a:t>
            </a:r>
            <a:endParaRPr lang="en-US" sz="1410" dirty="0"/>
          </a:p>
        </p:txBody>
      </p:sp>
      <p:sp>
        <p:nvSpPr>
          <p:cNvPr id="14" name="Text 12"/>
          <p:cNvSpPr/>
          <p:nvPr/>
        </p:nvSpPr>
        <p:spPr>
          <a:xfrm>
            <a:off x="4778252" y="3344333"/>
            <a:ext cx="3877438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FMD等の家畜疾病の影響で国内生乳供給が不安定。</a:t>
            </a:r>
            <a:endParaRPr lang="en-US" sz="1105" dirty="0"/>
          </a:p>
        </p:txBody>
      </p:sp>
      <p:sp>
        <p:nvSpPr>
          <p:cNvPr id="15" name="Text 13"/>
          <p:cNvSpPr/>
          <p:nvPr/>
        </p:nvSpPr>
        <p:spPr>
          <a:xfrm>
            <a:off x="4778252" y="3620731"/>
            <a:ext cx="3877438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燃料・電力コスト／冷凍設備稼働コスト上昇。</a:t>
            </a:r>
            <a:endParaRPr lang="en-US" sz="1105" dirty="0"/>
          </a:p>
        </p:txBody>
      </p:sp>
      <p:sp>
        <p:nvSpPr>
          <p:cNvPr id="16" name="Text 14"/>
          <p:cNvSpPr/>
          <p:nvPr/>
        </p:nvSpPr>
        <p:spPr>
          <a:xfrm>
            <a:off x="4778252" y="3897128"/>
            <a:ext cx="3877438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価格競争と小売側の条件厳格化。</a:t>
            </a:r>
            <a:endParaRPr lang="en-US" sz="110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 l="95" r="95"/>
          <a:stretch/>
        </p:blipFill>
        <p:spPr>
          <a:xfrm>
            <a:off x="496186" y="2035938"/>
            <a:ext cx="3022526" cy="172705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96186" y="884816"/>
            <a:ext cx="8151628" cy="443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3525"/>
              </a:lnSpc>
              <a:buNone/>
            </a:pPr>
            <a:r>
              <a:rPr lang="en-US" sz="282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市場の成長性と阻害要因</a:t>
            </a:r>
            <a:endParaRPr lang="en-US" sz="2820" dirty="0"/>
          </a:p>
        </p:txBody>
      </p:sp>
      <p:sp>
        <p:nvSpPr>
          <p:cNvPr id="4" name="Text 1"/>
          <p:cNvSpPr/>
          <p:nvPr/>
        </p:nvSpPr>
        <p:spPr>
          <a:xfrm>
            <a:off x="3923340" y="1667983"/>
            <a:ext cx="4732227" cy="221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63"/>
              </a:lnSpc>
              <a:buNone/>
            </a:pPr>
            <a:r>
              <a:rPr lang="en-US" sz="141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市場の成長性</a:t>
            </a:r>
            <a:endParaRPr lang="en-US" sz="1410" dirty="0"/>
          </a:p>
        </p:txBody>
      </p:sp>
      <p:sp>
        <p:nvSpPr>
          <p:cNvPr id="5" name="Text 2"/>
          <p:cNvSpPr/>
          <p:nvPr/>
        </p:nvSpPr>
        <p:spPr>
          <a:xfrm>
            <a:off x="3923340" y="2048983"/>
            <a:ext cx="4732227" cy="453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乳業全体: 国内生乳生産は2023年571千トン、FMDの影響で協同組合の乳量低下も報告。近代酪農の生産性は維持。</a:t>
            </a:r>
            <a:endParaRPr lang="en-US" sz="1105" dirty="0"/>
          </a:p>
        </p:txBody>
      </p:sp>
      <p:sp>
        <p:nvSpPr>
          <p:cNvPr id="6" name="Text 3"/>
          <p:cNvSpPr/>
          <p:nvPr/>
        </p:nvSpPr>
        <p:spPr>
          <a:xfrm>
            <a:off x="3923340" y="2552183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コールドチェーン: 大手の能力規模は〜6万トン級が上位レンジ。物流インフラ投資で需要拡大の素地。</a:t>
            </a:r>
            <a:endParaRPr lang="en-US" sz="1105" dirty="0"/>
          </a:p>
        </p:txBody>
      </p:sp>
      <p:sp>
        <p:nvSpPr>
          <p:cNvPr id="7" name="Text 4"/>
          <p:cNvSpPr/>
          <p:nvPr/>
        </p:nvSpPr>
        <p:spPr>
          <a:xfrm>
            <a:off x="3923340" y="2938475"/>
            <a:ext cx="4732227" cy="221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63"/>
              </a:lnSpc>
              <a:buNone/>
            </a:pPr>
            <a:r>
              <a:rPr lang="en-US" sz="141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阻害要因</a:t>
            </a:r>
            <a:endParaRPr lang="en-US" sz="1410" dirty="0"/>
          </a:p>
        </p:txBody>
      </p:sp>
      <p:sp>
        <p:nvSpPr>
          <p:cNvPr id="8" name="Text 5"/>
          <p:cNvSpPr/>
          <p:nvPr/>
        </p:nvSpPr>
        <p:spPr>
          <a:xfrm>
            <a:off x="3923340" y="3319475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為替・輸入原材料価格（マージン圧迫要因）</a:t>
            </a:r>
            <a:endParaRPr lang="en-US" sz="1105" dirty="0"/>
          </a:p>
        </p:txBody>
      </p:sp>
      <p:sp>
        <p:nvSpPr>
          <p:cNvPr id="9" name="Text 6"/>
          <p:cNvSpPr/>
          <p:nvPr/>
        </p:nvSpPr>
        <p:spPr>
          <a:xfrm>
            <a:off x="3923340" y="3595872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電力・燃料高→冷凍設備の固定費上昇</a:t>
            </a:r>
            <a:endParaRPr lang="en-US" sz="1105" dirty="0"/>
          </a:p>
        </p:txBody>
      </p:sp>
      <p:sp>
        <p:nvSpPr>
          <p:cNvPr id="10" name="Text 7"/>
          <p:cNvSpPr/>
          <p:nvPr/>
        </p:nvSpPr>
        <p:spPr>
          <a:xfrm>
            <a:off x="3923340" y="3872269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国内生乳の構造的不足（加工・長距離輸送の比重上昇）</a:t>
            </a:r>
            <a:endParaRPr lang="en-US" sz="1105" dirty="0"/>
          </a:p>
        </p:txBody>
      </p:sp>
      <p:sp>
        <p:nvSpPr>
          <p:cNvPr id="11" name="Text 2">
            <a:extLst>
              <a:ext uri="{FF2B5EF4-FFF2-40B4-BE49-F238E27FC236}">
                <a16:creationId xmlns:a16="http://schemas.microsoft.com/office/drawing/2014/main" id="{DAA4189A-9361-4D3C-2E15-EB611E5615E8}"/>
              </a:ext>
            </a:extLst>
          </p:cNvPr>
          <p:cNvSpPr/>
          <p:nvPr/>
        </p:nvSpPr>
        <p:spPr>
          <a:xfrm>
            <a:off x="1218240" y="3984014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5"/>
              </a:lnSpc>
              <a:buNone/>
            </a:pPr>
            <a:r>
              <a:rPr lang="ja-JP" alt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＊写真はイメージです。</a:t>
            </a:r>
            <a:endParaRPr lang="en-US" sz="110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96186" y="1168474"/>
            <a:ext cx="8151628" cy="443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3525"/>
              </a:lnSpc>
              <a:buNone/>
            </a:pPr>
            <a:r>
              <a:rPr lang="en-US" sz="282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財務ハイライト（参考）</a:t>
            </a:r>
            <a:endParaRPr lang="en-US" sz="2820" dirty="0"/>
          </a:p>
        </p:txBody>
      </p:sp>
      <p:sp>
        <p:nvSpPr>
          <p:cNvPr id="4" name="Text 1"/>
          <p:cNvSpPr/>
          <p:nvPr/>
        </p:nvSpPr>
        <p:spPr>
          <a:xfrm>
            <a:off x="3923340" y="1951641"/>
            <a:ext cx="4732227" cy="221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63"/>
              </a:lnSpc>
              <a:buNone/>
            </a:pPr>
            <a:r>
              <a:rPr lang="en-US" sz="141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2023年実績</a:t>
            </a:r>
            <a:endParaRPr lang="en-US" sz="1410" dirty="0"/>
          </a:p>
        </p:txBody>
      </p:sp>
      <p:sp>
        <p:nvSpPr>
          <p:cNvPr id="5" name="Text 2"/>
          <p:cNvSpPr/>
          <p:nvPr/>
        </p:nvSpPr>
        <p:spPr>
          <a:xfrm>
            <a:off x="3923340" y="2332641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売上: IDR 9.24兆（前年比+9.2%）</a:t>
            </a:r>
            <a:endParaRPr lang="en-US" sz="1105" dirty="0"/>
          </a:p>
        </p:txBody>
      </p:sp>
      <p:sp>
        <p:nvSpPr>
          <p:cNvPr id="6" name="Text 3"/>
          <p:cNvSpPr/>
          <p:nvPr/>
        </p:nvSpPr>
        <p:spPr>
          <a:xfrm>
            <a:off x="3923340" y="2609038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総資産: IDR 7.17兆（+4.2%）</a:t>
            </a:r>
            <a:endParaRPr lang="en-US" sz="1105" dirty="0"/>
          </a:p>
        </p:txBody>
      </p:sp>
      <p:sp>
        <p:nvSpPr>
          <p:cNvPr id="7" name="Text 4"/>
          <p:cNvSpPr/>
          <p:nvPr/>
        </p:nvSpPr>
        <p:spPr>
          <a:xfrm>
            <a:off x="3923340" y="2885435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負債: IDR 1.33兆（-8.99%）</a:t>
            </a:r>
            <a:endParaRPr lang="en-US" sz="1105" dirty="0"/>
          </a:p>
        </p:txBody>
      </p:sp>
      <p:sp>
        <p:nvSpPr>
          <p:cNvPr id="8" name="Text 5"/>
          <p:cNvSpPr/>
          <p:nvPr/>
        </p:nvSpPr>
        <p:spPr>
          <a:xfrm>
            <a:off x="3923340" y="3271727"/>
            <a:ext cx="4732227" cy="221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63"/>
              </a:lnSpc>
              <a:buNone/>
            </a:pPr>
            <a:r>
              <a:rPr lang="en-US" sz="141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2024年通期予測</a:t>
            </a:r>
            <a:endParaRPr lang="en-US" sz="1410" dirty="0"/>
          </a:p>
        </p:txBody>
      </p:sp>
      <p:sp>
        <p:nvSpPr>
          <p:cNvPr id="9" name="Text 6"/>
          <p:cNvSpPr/>
          <p:nvPr/>
        </p:nvSpPr>
        <p:spPr>
          <a:xfrm>
            <a:off x="3923340" y="3620731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5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純利益: IDR 3640億（外部集計サイト要約、原典は年報/FS参照要）</a:t>
            </a:r>
            <a:endParaRPr lang="en-US" sz="1105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87B1458-B80E-14FC-CB90-C349967A1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33" y="2048398"/>
            <a:ext cx="3022526" cy="1747621"/>
          </a:xfrm>
          <a:prstGeom prst="rect">
            <a:avLst/>
          </a:prstGeom>
        </p:spPr>
      </p:pic>
      <p:sp>
        <p:nvSpPr>
          <p:cNvPr id="11" name="Text 2">
            <a:extLst>
              <a:ext uri="{FF2B5EF4-FFF2-40B4-BE49-F238E27FC236}">
                <a16:creationId xmlns:a16="http://schemas.microsoft.com/office/drawing/2014/main" id="{5B1156B1-2A9C-840F-4A78-389A868C48E9}"/>
              </a:ext>
            </a:extLst>
          </p:cNvPr>
          <p:cNvSpPr/>
          <p:nvPr/>
        </p:nvSpPr>
        <p:spPr>
          <a:xfrm>
            <a:off x="1218240" y="3984014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5"/>
              </a:lnSpc>
              <a:buNone/>
            </a:pPr>
            <a:r>
              <a:rPr lang="ja-JP" alt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＊写真はイメージです。</a:t>
            </a:r>
            <a:endParaRPr lang="en-US" sz="110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86" y="389860"/>
            <a:ext cx="8151628" cy="443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3525"/>
              </a:lnSpc>
              <a:buNone/>
            </a:pPr>
            <a:r>
              <a:rPr lang="en-US" sz="282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参考リンク &amp; 出典</a:t>
            </a:r>
            <a:endParaRPr lang="en-US" sz="2820" dirty="0"/>
          </a:p>
        </p:txBody>
      </p:sp>
      <p:sp>
        <p:nvSpPr>
          <p:cNvPr id="3" name="Text 1"/>
          <p:cNvSpPr/>
          <p:nvPr/>
        </p:nvSpPr>
        <p:spPr>
          <a:xfrm>
            <a:off x="496186" y="1045535"/>
            <a:ext cx="8151628" cy="221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63"/>
              </a:lnSpc>
              <a:buNone/>
            </a:pPr>
            <a:r>
              <a:rPr lang="en-US" sz="141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会社発表・公式</a:t>
            </a:r>
            <a:endParaRPr lang="en-US" sz="1410" dirty="0"/>
          </a:p>
        </p:txBody>
      </p:sp>
      <p:sp>
        <p:nvSpPr>
          <p:cNvPr id="4" name="Text 2"/>
          <p:cNvSpPr/>
          <p:nvPr/>
        </p:nvSpPr>
        <p:spPr>
          <a:xfrm>
            <a:off x="496186" y="1479698"/>
            <a:ext cx="8151628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プレスリリース（2024/3/28）：生産拠点数（4）、23のディストリビューション拠点、売上等の最新概況。</a:t>
            </a:r>
            <a:endParaRPr lang="en-US" sz="1105" dirty="0"/>
          </a:p>
        </p:txBody>
      </p:sp>
      <p:sp>
        <p:nvSpPr>
          <p:cNvPr id="5" name="Text 3"/>
          <p:cNvSpPr/>
          <p:nvPr/>
        </p:nvSpPr>
        <p:spPr>
          <a:xfrm>
            <a:off x="496186" y="1756095"/>
            <a:ext cx="8151628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Inventory &amp; Warehousing：温度帯別倶備の国際標準倉庫、WMS、国内最大級冷蔵フリートの説明。</a:t>
            </a:r>
            <a:endParaRPr lang="en-US" sz="1105" dirty="0"/>
          </a:p>
        </p:txBody>
      </p:sp>
      <p:sp>
        <p:nvSpPr>
          <p:cNvPr id="6" name="Text 4"/>
          <p:cNvSpPr/>
          <p:nvPr/>
        </p:nvSpPr>
        <p:spPr>
          <a:xfrm>
            <a:off x="496186" y="2032492"/>
            <a:ext cx="8151628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Manufacture：拠点の機能と稼働年、品質認証。</a:t>
            </a:r>
            <a:endParaRPr lang="en-US" sz="1105" dirty="0"/>
          </a:p>
        </p:txBody>
      </p:sp>
      <p:sp>
        <p:nvSpPr>
          <p:cNvPr id="7" name="Text 5"/>
          <p:cNvSpPr/>
          <p:nvPr/>
        </p:nvSpPr>
        <p:spPr>
          <a:xfrm>
            <a:off x="496186" y="2308890"/>
            <a:ext cx="8151628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Branch Office：各地の住所サンプル。</a:t>
            </a:r>
            <a:endParaRPr lang="en-US" sz="1105" dirty="0"/>
          </a:p>
        </p:txBody>
      </p:sp>
      <p:sp>
        <p:nvSpPr>
          <p:cNvPr id="8" name="Text 6"/>
          <p:cNvSpPr/>
          <p:nvPr/>
        </p:nvSpPr>
        <p:spPr>
          <a:xfrm>
            <a:off x="496186" y="2585287"/>
            <a:ext cx="8151628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DIAMONDfair：直営店の所在地例。</a:t>
            </a:r>
            <a:endParaRPr lang="en-US" sz="1105" dirty="0"/>
          </a:p>
        </p:txBody>
      </p:sp>
      <p:sp>
        <p:nvSpPr>
          <p:cNvPr id="9" name="Text 7"/>
          <p:cNvSpPr/>
          <p:nvPr/>
        </p:nvSpPr>
        <p:spPr>
          <a:xfrm>
            <a:off x="496186" y="2861684"/>
            <a:ext cx="8151628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グループ企業サイト（販売）Sukanda Djaya：HORECA〜医療までの販売領域、製品カテゴリ。</a:t>
            </a:r>
            <a:endParaRPr lang="en-US" sz="1105" dirty="0"/>
          </a:p>
        </p:txBody>
      </p:sp>
      <p:sp>
        <p:nvSpPr>
          <p:cNvPr id="10" name="Text 8"/>
          <p:cNvSpPr/>
          <p:nvPr/>
        </p:nvSpPr>
        <p:spPr>
          <a:xfrm>
            <a:off x="496186" y="3301139"/>
            <a:ext cx="8151628" cy="221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63"/>
              </a:lnSpc>
              <a:buNone/>
            </a:pPr>
            <a:r>
              <a:rPr lang="en-US" sz="141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公的・研究レポート</a:t>
            </a:r>
            <a:endParaRPr lang="en-US" sz="1410" dirty="0"/>
          </a:p>
        </p:txBody>
      </p:sp>
      <p:sp>
        <p:nvSpPr>
          <p:cNvPr id="11" name="Text 9"/>
          <p:cNvSpPr/>
          <p:nvPr/>
        </p:nvSpPr>
        <p:spPr>
          <a:xfrm>
            <a:off x="496186" y="3735301"/>
            <a:ext cx="8151628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USDA（Dairy &amp; Products Annual 2023）：生乳生産・FMD影響等。</a:t>
            </a:r>
            <a:endParaRPr lang="en-US" sz="1105" dirty="0"/>
          </a:p>
        </p:txBody>
      </p:sp>
      <p:sp>
        <p:nvSpPr>
          <p:cNvPr id="12" name="Text 10"/>
          <p:cNvSpPr/>
          <p:nvPr/>
        </p:nvSpPr>
        <p:spPr>
          <a:xfrm>
            <a:off x="496186" y="4011699"/>
            <a:ext cx="8151628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ERIA（2019年 Cold Chain Study）：冷蔵倉庫容量の企業別推計（Sukanda 45,000t など）。</a:t>
            </a:r>
            <a:endParaRPr lang="en-US" sz="1105" dirty="0"/>
          </a:p>
        </p:txBody>
      </p:sp>
      <p:sp>
        <p:nvSpPr>
          <p:cNvPr id="13" name="Text 11"/>
          <p:cNvSpPr/>
          <p:nvPr/>
        </p:nvSpPr>
        <p:spPr>
          <a:xfrm>
            <a:off x="496186" y="4288096"/>
            <a:ext cx="8151628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地域比較（ERIA別章）：冷蔵容量のレンジ（〜6万トン級）。</a:t>
            </a:r>
            <a:endParaRPr lang="en-US" sz="1105" dirty="0"/>
          </a:p>
        </p:txBody>
      </p:sp>
      <p:sp>
        <p:nvSpPr>
          <p:cNvPr id="14" name="Text 12"/>
          <p:cNvSpPr/>
          <p:nvPr/>
        </p:nvSpPr>
        <p:spPr>
          <a:xfrm>
            <a:off x="496186" y="4727550"/>
            <a:ext cx="8151628" cy="221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63"/>
              </a:lnSpc>
              <a:buNone/>
            </a:pPr>
            <a:r>
              <a:rPr lang="en-US" sz="141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住所・企業ディレクトリ</a:t>
            </a:r>
            <a:endParaRPr lang="en-US" sz="1410" dirty="0"/>
          </a:p>
        </p:txBody>
      </p:sp>
      <p:sp>
        <p:nvSpPr>
          <p:cNvPr id="15" name="Text 13"/>
          <p:cNvSpPr/>
          <p:nvPr/>
        </p:nvSpPr>
        <p:spPr>
          <a:xfrm>
            <a:off x="496186" y="5161713"/>
            <a:ext cx="8151628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DCS &amp; Sukanda（Ancol／MM2100）の住所確認。</a:t>
            </a:r>
            <a:endParaRPr lang="en-US" sz="1105" dirty="0"/>
          </a:p>
        </p:txBody>
      </p:sp>
      <p:sp>
        <p:nvSpPr>
          <p:cNvPr id="16" name="Text 14"/>
          <p:cNvSpPr/>
          <p:nvPr/>
        </p:nvSpPr>
        <p:spPr>
          <a:xfrm>
            <a:off x="496186" y="5601168"/>
            <a:ext cx="8151628" cy="221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63"/>
              </a:lnSpc>
              <a:buNone/>
            </a:pPr>
            <a:r>
              <a:rPr lang="en-US" sz="141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商品画像（店頭の一例）</a:t>
            </a:r>
            <a:endParaRPr lang="en-US" sz="1410" dirty="0"/>
          </a:p>
        </p:txBody>
      </p:sp>
      <p:sp>
        <p:nvSpPr>
          <p:cNvPr id="17" name="Text 15"/>
          <p:cNvSpPr/>
          <p:nvPr/>
        </p:nvSpPr>
        <p:spPr>
          <a:xfrm>
            <a:off x="496186" y="6035330"/>
            <a:ext cx="8151628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Diamond Milk UHT 1L／アイスクリーム（EC商品ページ画像）。</a:t>
            </a:r>
            <a:endParaRPr lang="en-US" sz="1105" dirty="0"/>
          </a:p>
        </p:txBody>
      </p:sp>
      <p:sp>
        <p:nvSpPr>
          <p:cNvPr id="18" name="Text 16"/>
          <p:cNvSpPr/>
          <p:nvPr/>
        </p:nvSpPr>
        <p:spPr>
          <a:xfrm>
            <a:off x="496186" y="6474785"/>
            <a:ext cx="8151628" cy="221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63"/>
              </a:lnSpc>
              <a:buNone/>
            </a:pPr>
            <a:r>
              <a:rPr lang="en-US" sz="141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年報関連</a:t>
            </a:r>
            <a:endParaRPr lang="en-US" sz="1410" dirty="0"/>
          </a:p>
        </p:txBody>
      </p:sp>
      <p:sp>
        <p:nvSpPr>
          <p:cNvPr id="19" name="Text 17"/>
          <p:cNvSpPr/>
          <p:nvPr/>
        </p:nvSpPr>
        <p:spPr>
          <a:xfrm>
            <a:off x="496186" y="6908948"/>
            <a:ext cx="8151628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年報（AR）ページ／IDX提出：AR2024等の所在。</a:t>
            </a:r>
            <a:endParaRPr lang="en-US" sz="110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96186" y="1220898"/>
            <a:ext cx="8151628" cy="443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3525"/>
              </a:lnSpc>
              <a:buNone/>
            </a:pPr>
            <a:r>
              <a:rPr lang="en-US" sz="282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会社概要</a:t>
            </a:r>
            <a:endParaRPr lang="en-US" sz="2820" dirty="0"/>
          </a:p>
        </p:txBody>
      </p:sp>
      <p:sp>
        <p:nvSpPr>
          <p:cNvPr id="4" name="Text 1"/>
          <p:cNvSpPr/>
          <p:nvPr/>
        </p:nvSpPr>
        <p:spPr>
          <a:xfrm>
            <a:off x="3923340" y="2611622"/>
            <a:ext cx="4732227" cy="221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63"/>
              </a:lnSpc>
              <a:buNone/>
            </a:pPr>
            <a:r>
              <a:rPr lang="en-US" sz="141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PT Diamond Food Indonesia Tbk (DMND)</a:t>
            </a:r>
            <a:endParaRPr lang="en-US" sz="1410" dirty="0"/>
          </a:p>
        </p:txBody>
      </p:sp>
      <p:sp>
        <p:nvSpPr>
          <p:cNvPr id="5" name="Text 2"/>
          <p:cNvSpPr/>
          <p:nvPr/>
        </p:nvSpPr>
        <p:spPr>
          <a:xfrm>
            <a:off x="3923340" y="2960626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5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1974年にアイスクリーム製造から創業。現在は製造、輸入調達、全国販売を一体的に運営しています。</a:t>
            </a:r>
            <a:endParaRPr lang="en-US" sz="1105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CD3F995-1E10-70A6-CEB5-11B21040D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33" y="2048398"/>
            <a:ext cx="3022526" cy="1747621"/>
          </a:xfrm>
          <a:prstGeom prst="rect">
            <a:avLst/>
          </a:prstGeom>
        </p:spPr>
      </p:pic>
      <p:sp>
        <p:nvSpPr>
          <p:cNvPr id="8" name="Text 2">
            <a:extLst>
              <a:ext uri="{FF2B5EF4-FFF2-40B4-BE49-F238E27FC236}">
                <a16:creationId xmlns:a16="http://schemas.microsoft.com/office/drawing/2014/main" id="{8A8B4AFF-5208-FB00-DD81-5D1431118FD9}"/>
              </a:ext>
            </a:extLst>
          </p:cNvPr>
          <p:cNvSpPr/>
          <p:nvPr/>
        </p:nvSpPr>
        <p:spPr>
          <a:xfrm>
            <a:off x="1218240" y="3984014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5"/>
              </a:lnSpc>
              <a:buNone/>
            </a:pPr>
            <a:r>
              <a:rPr lang="ja-JP" alt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＊写真はイメージです。</a:t>
            </a:r>
            <a:endParaRPr lang="en-US" sz="110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96186" y="752770"/>
            <a:ext cx="8151628" cy="443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3525"/>
              </a:lnSpc>
              <a:buNone/>
            </a:pPr>
            <a:r>
              <a:rPr lang="en-US" sz="282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主要グループ構成（機能別）</a:t>
            </a:r>
            <a:endParaRPr lang="en-US" sz="2820" dirty="0"/>
          </a:p>
        </p:txBody>
      </p:sp>
      <p:sp>
        <p:nvSpPr>
          <p:cNvPr id="4" name="Text 1"/>
          <p:cNvSpPr/>
          <p:nvPr/>
        </p:nvSpPr>
        <p:spPr>
          <a:xfrm>
            <a:off x="3923340" y="1535937"/>
            <a:ext cx="4732227" cy="221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63"/>
              </a:lnSpc>
              <a:buNone/>
            </a:pPr>
            <a:r>
              <a:rPr lang="en-US" sz="141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製造: PT Diamond Cold Storage (DCS)</a:t>
            </a:r>
            <a:endParaRPr lang="en-US" sz="1410" dirty="0"/>
          </a:p>
        </p:txBody>
      </p:sp>
      <p:sp>
        <p:nvSpPr>
          <p:cNvPr id="5" name="Text 2"/>
          <p:cNvSpPr/>
          <p:nvPr/>
        </p:nvSpPr>
        <p:spPr>
          <a:xfrm>
            <a:off x="3923340" y="1916937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乳製品、冷凍食品などを製造</a:t>
            </a:r>
            <a:endParaRPr lang="en-US" sz="1105" dirty="0"/>
          </a:p>
        </p:txBody>
      </p:sp>
      <p:sp>
        <p:nvSpPr>
          <p:cNvPr id="6" name="Text 3"/>
          <p:cNvSpPr/>
          <p:nvPr/>
        </p:nvSpPr>
        <p:spPr>
          <a:xfrm>
            <a:off x="3923340" y="2193334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FSSC 22000、ISO 9001:2015品質認証取得</a:t>
            </a:r>
            <a:endParaRPr lang="en-US" sz="1105" dirty="0"/>
          </a:p>
        </p:txBody>
      </p:sp>
      <p:sp>
        <p:nvSpPr>
          <p:cNvPr id="7" name="Text 4"/>
          <p:cNvSpPr/>
          <p:nvPr/>
        </p:nvSpPr>
        <p:spPr>
          <a:xfrm>
            <a:off x="3923340" y="2579626"/>
            <a:ext cx="4732227" cy="221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63"/>
              </a:lnSpc>
              <a:buNone/>
            </a:pPr>
            <a:r>
              <a:rPr lang="en-US" sz="141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販売・物流: PT Sukanda Djaya</a:t>
            </a:r>
            <a:endParaRPr lang="en-US" sz="1410" dirty="0"/>
          </a:p>
        </p:txBody>
      </p:sp>
      <p:sp>
        <p:nvSpPr>
          <p:cNvPr id="8" name="Text 5"/>
          <p:cNvSpPr/>
          <p:nvPr/>
        </p:nvSpPr>
        <p:spPr>
          <a:xfrm>
            <a:off x="3923340" y="2960626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食品サービス（HORECA）、小売、卸、QSR、ケータリング、医療まで幅広くカバー</a:t>
            </a:r>
            <a:endParaRPr lang="en-US" sz="1105" dirty="0"/>
          </a:p>
        </p:txBody>
      </p:sp>
      <p:sp>
        <p:nvSpPr>
          <p:cNvPr id="9" name="Text 6"/>
          <p:cNvSpPr/>
          <p:nvPr/>
        </p:nvSpPr>
        <p:spPr>
          <a:xfrm>
            <a:off x="3923340" y="3237023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全国で冷蔵・冷凍配送網を保有</a:t>
            </a:r>
            <a:endParaRPr lang="en-US" sz="1105" dirty="0"/>
          </a:p>
        </p:txBody>
      </p:sp>
      <p:sp>
        <p:nvSpPr>
          <p:cNvPr id="10" name="Text 7"/>
          <p:cNvSpPr/>
          <p:nvPr/>
        </p:nvSpPr>
        <p:spPr>
          <a:xfrm>
            <a:off x="3923340" y="3623315"/>
            <a:ext cx="4732227" cy="221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63"/>
              </a:lnSpc>
              <a:buNone/>
            </a:pPr>
            <a:r>
              <a:rPr lang="en-US" sz="141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小売: DIAMONDfair</a:t>
            </a:r>
            <a:endParaRPr lang="en-US" sz="1410" dirty="0"/>
          </a:p>
        </p:txBody>
      </p:sp>
      <p:sp>
        <p:nvSpPr>
          <p:cNvPr id="11" name="Text 8"/>
          <p:cNvSpPr/>
          <p:nvPr/>
        </p:nvSpPr>
        <p:spPr>
          <a:xfrm>
            <a:off x="3923340" y="4004315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直営店舗（アンクル、MM2100、チマヒ、メダン等）</a:t>
            </a:r>
            <a:endParaRPr lang="en-US" sz="1105" dirty="0"/>
          </a:p>
        </p:txBody>
      </p:sp>
      <p:sp>
        <p:nvSpPr>
          <p:cNvPr id="12" name="Text 2">
            <a:extLst>
              <a:ext uri="{FF2B5EF4-FFF2-40B4-BE49-F238E27FC236}">
                <a16:creationId xmlns:a16="http://schemas.microsoft.com/office/drawing/2014/main" id="{5102E209-274E-6060-8053-521E9187C4A2}"/>
              </a:ext>
            </a:extLst>
          </p:cNvPr>
          <p:cNvSpPr/>
          <p:nvPr/>
        </p:nvSpPr>
        <p:spPr>
          <a:xfrm>
            <a:off x="1218240" y="3984014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5"/>
              </a:lnSpc>
              <a:buNone/>
            </a:pPr>
            <a:r>
              <a:rPr lang="ja-JP" alt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＊写真はイメージです。</a:t>
            </a:r>
            <a:endParaRPr lang="en-US" sz="1105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BC62B018-E8B8-9539-0C72-23F8224B1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4000" contras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8210" y="1661743"/>
            <a:ext cx="2955333" cy="20572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96186" y="928380"/>
            <a:ext cx="8151628" cy="443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3525"/>
              </a:lnSpc>
              <a:buNone/>
            </a:pPr>
            <a:r>
              <a:rPr lang="en-US" sz="282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製品ラインナップ：Diamondブランド</a:t>
            </a:r>
            <a:endParaRPr lang="en-US" sz="2820" dirty="0"/>
          </a:p>
        </p:txBody>
      </p:sp>
      <p:sp>
        <p:nvSpPr>
          <p:cNvPr id="4" name="Text 1"/>
          <p:cNvSpPr/>
          <p:nvPr/>
        </p:nvSpPr>
        <p:spPr>
          <a:xfrm>
            <a:off x="3923340" y="1711547"/>
            <a:ext cx="4732227" cy="221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63"/>
              </a:lnSpc>
              <a:buNone/>
            </a:pPr>
            <a:r>
              <a:rPr lang="en-US" sz="141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Diamondブランド（自社）</a:t>
            </a:r>
            <a:endParaRPr lang="en-US" sz="1410" dirty="0"/>
          </a:p>
        </p:txBody>
      </p:sp>
      <p:sp>
        <p:nvSpPr>
          <p:cNvPr id="5" name="Text 2"/>
          <p:cNvSpPr/>
          <p:nvPr/>
        </p:nvSpPr>
        <p:spPr>
          <a:xfrm>
            <a:off x="3923340" y="2092547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ミルク（UHT/フレッシュ）</a:t>
            </a:r>
            <a:endParaRPr lang="en-US" sz="1105" dirty="0"/>
          </a:p>
        </p:txBody>
      </p:sp>
      <p:sp>
        <p:nvSpPr>
          <p:cNvPr id="6" name="Text 3"/>
          <p:cNvSpPr/>
          <p:nvPr/>
        </p:nvSpPr>
        <p:spPr>
          <a:xfrm>
            <a:off x="3923340" y="2368944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アイスクリーム</a:t>
            </a:r>
            <a:endParaRPr lang="en-US" sz="1105" dirty="0"/>
          </a:p>
        </p:txBody>
      </p:sp>
      <p:sp>
        <p:nvSpPr>
          <p:cNvPr id="7" name="Text 4"/>
          <p:cNvSpPr/>
          <p:nvPr/>
        </p:nvSpPr>
        <p:spPr>
          <a:xfrm>
            <a:off x="3923340" y="2645341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チーズ</a:t>
            </a:r>
            <a:endParaRPr lang="en-US" sz="1105" dirty="0"/>
          </a:p>
        </p:txBody>
      </p:sp>
      <p:sp>
        <p:nvSpPr>
          <p:cNvPr id="8" name="Text 5"/>
          <p:cNvSpPr/>
          <p:nvPr/>
        </p:nvSpPr>
        <p:spPr>
          <a:xfrm>
            <a:off x="3923340" y="2921738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マヨネーズ</a:t>
            </a:r>
            <a:endParaRPr lang="en-US" sz="1105" dirty="0"/>
          </a:p>
        </p:txBody>
      </p:sp>
      <p:sp>
        <p:nvSpPr>
          <p:cNvPr id="9" name="Text 6"/>
          <p:cNvSpPr/>
          <p:nvPr/>
        </p:nvSpPr>
        <p:spPr>
          <a:xfrm>
            <a:off x="3923340" y="3198136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ソース</a:t>
            </a:r>
            <a:endParaRPr lang="en-US" sz="1105" dirty="0"/>
          </a:p>
        </p:txBody>
      </p:sp>
      <p:sp>
        <p:nvSpPr>
          <p:cNvPr id="10" name="Text 7"/>
          <p:cNvSpPr/>
          <p:nvPr/>
        </p:nvSpPr>
        <p:spPr>
          <a:xfrm>
            <a:off x="3923340" y="3474533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ジュース</a:t>
            </a:r>
            <a:endParaRPr lang="en-US" sz="1105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B6FFDCA-087B-A316-FFCC-0FB8BB547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71" y="1873686"/>
            <a:ext cx="2983506" cy="189636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4" name="Text 2">
            <a:extLst>
              <a:ext uri="{FF2B5EF4-FFF2-40B4-BE49-F238E27FC236}">
                <a16:creationId xmlns:a16="http://schemas.microsoft.com/office/drawing/2014/main" id="{004630EF-54DD-89AB-E282-1344E85711F7}"/>
              </a:ext>
            </a:extLst>
          </p:cNvPr>
          <p:cNvSpPr/>
          <p:nvPr/>
        </p:nvSpPr>
        <p:spPr>
          <a:xfrm>
            <a:off x="1218240" y="3984014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5"/>
              </a:lnSpc>
              <a:buNone/>
            </a:pPr>
            <a:r>
              <a:rPr lang="ja-JP" alt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＊写真はイメージです。</a:t>
            </a:r>
            <a:endParaRPr lang="en-US" sz="110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 l="95" r="95"/>
          <a:stretch/>
        </p:blipFill>
        <p:spPr>
          <a:xfrm>
            <a:off x="496186" y="2118636"/>
            <a:ext cx="3022526" cy="172705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96186" y="389860"/>
            <a:ext cx="8151628" cy="443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3525"/>
              </a:lnSpc>
              <a:buNone/>
            </a:pPr>
            <a:r>
              <a:rPr lang="en-US" sz="282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製品ラインナップ：ハウスブランドと取扱カテゴリー</a:t>
            </a:r>
            <a:endParaRPr lang="en-US" sz="2820" dirty="0"/>
          </a:p>
        </p:txBody>
      </p:sp>
      <p:sp>
        <p:nvSpPr>
          <p:cNvPr id="4" name="Text 1"/>
          <p:cNvSpPr/>
          <p:nvPr/>
        </p:nvSpPr>
        <p:spPr>
          <a:xfrm>
            <a:off x="3923340" y="1173027"/>
            <a:ext cx="4732227" cy="221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63"/>
              </a:lnSpc>
              <a:buNone/>
            </a:pPr>
            <a:r>
              <a:rPr lang="en-US" sz="141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ハウスブランド（Sukanda保有）</a:t>
            </a:r>
            <a:endParaRPr lang="en-US" sz="1410" dirty="0"/>
          </a:p>
        </p:txBody>
      </p:sp>
      <p:sp>
        <p:nvSpPr>
          <p:cNvPr id="5" name="Text 2"/>
          <p:cNvSpPr/>
          <p:nvPr/>
        </p:nvSpPr>
        <p:spPr>
          <a:xfrm>
            <a:off x="3923340" y="1554027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Golden Farm</a:t>
            </a:r>
            <a:endParaRPr lang="en-US" sz="1105" dirty="0"/>
          </a:p>
        </p:txBody>
      </p:sp>
      <p:sp>
        <p:nvSpPr>
          <p:cNvPr id="6" name="Text 3"/>
          <p:cNvSpPr/>
          <p:nvPr/>
        </p:nvSpPr>
        <p:spPr>
          <a:xfrm>
            <a:off x="3923340" y="1830424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Edo</a:t>
            </a:r>
            <a:endParaRPr lang="en-US" sz="1105" dirty="0"/>
          </a:p>
        </p:txBody>
      </p:sp>
      <p:sp>
        <p:nvSpPr>
          <p:cNvPr id="7" name="Text 4"/>
          <p:cNvSpPr/>
          <p:nvPr/>
        </p:nvSpPr>
        <p:spPr>
          <a:xfrm>
            <a:off x="3923340" y="2106822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Just Fry</a:t>
            </a:r>
            <a:endParaRPr lang="en-US" sz="1105" dirty="0"/>
          </a:p>
        </p:txBody>
      </p:sp>
      <p:sp>
        <p:nvSpPr>
          <p:cNvPr id="8" name="Text 5"/>
          <p:cNvSpPr/>
          <p:nvPr/>
        </p:nvSpPr>
        <p:spPr>
          <a:xfrm>
            <a:off x="3923340" y="2383219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Perfetto</a:t>
            </a:r>
            <a:endParaRPr lang="en-US" sz="1105" dirty="0"/>
          </a:p>
        </p:txBody>
      </p:sp>
      <p:sp>
        <p:nvSpPr>
          <p:cNvPr id="9" name="Text 6"/>
          <p:cNvSpPr/>
          <p:nvPr/>
        </p:nvSpPr>
        <p:spPr>
          <a:xfrm>
            <a:off x="3923340" y="2659616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冷凍ポテト、乳製品、チーズなど</a:t>
            </a:r>
            <a:endParaRPr lang="en-US" sz="1105" dirty="0"/>
          </a:p>
        </p:txBody>
      </p:sp>
      <p:sp>
        <p:nvSpPr>
          <p:cNvPr id="10" name="Text 7"/>
          <p:cNvSpPr/>
          <p:nvPr/>
        </p:nvSpPr>
        <p:spPr>
          <a:xfrm>
            <a:off x="3923340" y="3045908"/>
            <a:ext cx="4732227" cy="221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63"/>
              </a:lnSpc>
              <a:buNone/>
            </a:pPr>
            <a:r>
              <a:rPr lang="en-US" sz="141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取扱カテゴリー（ディストリビューション）</a:t>
            </a:r>
            <a:endParaRPr lang="en-US" sz="1410" dirty="0"/>
          </a:p>
        </p:txBody>
      </p:sp>
      <p:sp>
        <p:nvSpPr>
          <p:cNvPr id="11" name="Text 8"/>
          <p:cNvSpPr/>
          <p:nvPr/>
        </p:nvSpPr>
        <p:spPr>
          <a:xfrm>
            <a:off x="3923340" y="3426908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Frozen &amp; Dairy</a:t>
            </a:r>
            <a:endParaRPr lang="en-US" sz="1105" dirty="0"/>
          </a:p>
        </p:txBody>
      </p:sp>
      <p:sp>
        <p:nvSpPr>
          <p:cNvPr id="12" name="Text 9"/>
          <p:cNvSpPr/>
          <p:nvPr/>
        </p:nvSpPr>
        <p:spPr>
          <a:xfrm>
            <a:off x="3923340" y="3703305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Confectionery</a:t>
            </a:r>
            <a:endParaRPr lang="en-US" sz="1105" dirty="0"/>
          </a:p>
        </p:txBody>
      </p:sp>
      <p:sp>
        <p:nvSpPr>
          <p:cNvPr id="13" name="Text 10"/>
          <p:cNvSpPr/>
          <p:nvPr/>
        </p:nvSpPr>
        <p:spPr>
          <a:xfrm>
            <a:off x="3923340" y="3979703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Groceries</a:t>
            </a:r>
            <a:endParaRPr lang="en-US" sz="1105" dirty="0"/>
          </a:p>
        </p:txBody>
      </p:sp>
      <p:sp>
        <p:nvSpPr>
          <p:cNvPr id="14" name="Text 11"/>
          <p:cNvSpPr/>
          <p:nvPr/>
        </p:nvSpPr>
        <p:spPr>
          <a:xfrm>
            <a:off x="3923340" y="4256100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Beverages</a:t>
            </a:r>
            <a:endParaRPr lang="en-US" sz="1105" dirty="0"/>
          </a:p>
        </p:txBody>
      </p:sp>
      <p:sp>
        <p:nvSpPr>
          <p:cNvPr id="15" name="Text 12"/>
          <p:cNvSpPr/>
          <p:nvPr/>
        </p:nvSpPr>
        <p:spPr>
          <a:xfrm>
            <a:off x="3923340" y="4532497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機器など5,000 SKU超</a:t>
            </a:r>
            <a:endParaRPr lang="en-US" sz="1105" dirty="0"/>
          </a:p>
        </p:txBody>
      </p:sp>
      <p:sp>
        <p:nvSpPr>
          <p:cNvPr id="16" name="Text 2">
            <a:extLst>
              <a:ext uri="{FF2B5EF4-FFF2-40B4-BE49-F238E27FC236}">
                <a16:creationId xmlns:a16="http://schemas.microsoft.com/office/drawing/2014/main" id="{7A9D70DD-46D8-B176-263E-6552EDB6E328}"/>
              </a:ext>
            </a:extLst>
          </p:cNvPr>
          <p:cNvSpPr/>
          <p:nvPr/>
        </p:nvSpPr>
        <p:spPr>
          <a:xfrm>
            <a:off x="1218240" y="3984014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5"/>
              </a:lnSpc>
              <a:buNone/>
            </a:pPr>
            <a:r>
              <a:rPr lang="ja-JP" alt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＊写真はイメージです。</a:t>
            </a:r>
            <a:endParaRPr lang="en-US" sz="11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 l="95" r="95"/>
          <a:stretch/>
        </p:blipFill>
        <p:spPr>
          <a:xfrm>
            <a:off x="496186" y="2035938"/>
            <a:ext cx="3022526" cy="172705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96186" y="954961"/>
            <a:ext cx="8151628" cy="443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3525"/>
              </a:lnSpc>
              <a:buNone/>
            </a:pPr>
            <a:r>
              <a:rPr lang="en-US" sz="282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製造拠点：場所と住所</a:t>
            </a:r>
            <a:endParaRPr lang="en-US" sz="2820" dirty="0"/>
          </a:p>
        </p:txBody>
      </p:sp>
      <p:sp>
        <p:nvSpPr>
          <p:cNvPr id="4" name="Text 1"/>
          <p:cNvSpPr/>
          <p:nvPr/>
        </p:nvSpPr>
        <p:spPr>
          <a:xfrm>
            <a:off x="3923340" y="1738128"/>
            <a:ext cx="4732227" cy="221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63"/>
              </a:lnSpc>
              <a:buNone/>
            </a:pPr>
            <a:r>
              <a:rPr lang="en-US" sz="141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本社機能／DCS &amp; Sukanda</a:t>
            </a:r>
            <a:endParaRPr lang="en-US" sz="1410" dirty="0"/>
          </a:p>
        </p:txBody>
      </p:sp>
      <p:sp>
        <p:nvSpPr>
          <p:cNvPr id="5" name="Text 2"/>
          <p:cNvSpPr/>
          <p:nvPr/>
        </p:nvSpPr>
        <p:spPr>
          <a:xfrm>
            <a:off x="3923340" y="2087132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5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Jl. Pasir Putih Raya Kav.1, Ancol Timur, Jakarta Utara 14430</a:t>
            </a:r>
            <a:endParaRPr lang="en-US" sz="1105" dirty="0"/>
          </a:p>
        </p:txBody>
      </p:sp>
      <p:sp>
        <p:nvSpPr>
          <p:cNvPr id="6" name="Text 3"/>
          <p:cNvSpPr/>
          <p:nvPr/>
        </p:nvSpPr>
        <p:spPr>
          <a:xfrm>
            <a:off x="3923340" y="2441427"/>
            <a:ext cx="4732227" cy="221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63"/>
              </a:lnSpc>
              <a:buNone/>
            </a:pPr>
            <a:r>
              <a:rPr lang="en-US" sz="141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MM2100工業団地（西チカラン／ベカシ）</a:t>
            </a:r>
            <a:endParaRPr lang="en-US" sz="1410" dirty="0"/>
          </a:p>
        </p:txBody>
      </p:sp>
      <p:sp>
        <p:nvSpPr>
          <p:cNvPr id="7" name="Text 4"/>
          <p:cNvSpPr/>
          <p:nvPr/>
        </p:nvSpPr>
        <p:spPr>
          <a:xfrm>
            <a:off x="3923340" y="2822427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DCS: Jl. Halmahera Blok EE No.02, MM2100, Bekasi 17520</a:t>
            </a:r>
            <a:endParaRPr lang="en-US" sz="1105" dirty="0"/>
          </a:p>
        </p:txBody>
      </p:sp>
      <p:sp>
        <p:nvSpPr>
          <p:cNvPr id="8" name="Text 5"/>
          <p:cNvSpPr/>
          <p:nvPr/>
        </p:nvSpPr>
        <p:spPr>
          <a:xfrm>
            <a:off x="3923340" y="3098825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Sukanda Djaya: Jl. Irian Blok FF-2, MM2100, Bekasi 17520</a:t>
            </a:r>
            <a:endParaRPr lang="en-US" sz="1105" dirty="0"/>
          </a:p>
        </p:txBody>
      </p:sp>
      <p:sp>
        <p:nvSpPr>
          <p:cNvPr id="9" name="Text 6"/>
          <p:cNvSpPr/>
          <p:nvPr/>
        </p:nvSpPr>
        <p:spPr>
          <a:xfrm>
            <a:off x="3923340" y="3485116"/>
            <a:ext cx="4732227" cy="221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63"/>
              </a:lnSpc>
              <a:buNone/>
            </a:pPr>
            <a:r>
              <a:rPr lang="en-US" sz="141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チマヒ（加工肉・他）</a:t>
            </a:r>
            <a:endParaRPr lang="en-US" sz="1410" dirty="0"/>
          </a:p>
        </p:txBody>
      </p:sp>
      <p:sp>
        <p:nvSpPr>
          <p:cNvPr id="10" name="Text 7"/>
          <p:cNvSpPr/>
          <p:nvPr/>
        </p:nvSpPr>
        <p:spPr>
          <a:xfrm>
            <a:off x="3923340" y="3834120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5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Jl. Daeng Mohammad Ardiwinata（Cihanjuang）No.33, Cimahi 40513</a:t>
            </a:r>
            <a:endParaRPr lang="en-US" sz="1105" dirty="0"/>
          </a:p>
        </p:txBody>
      </p:sp>
      <p:sp>
        <p:nvSpPr>
          <p:cNvPr id="11" name="Text 2">
            <a:extLst>
              <a:ext uri="{FF2B5EF4-FFF2-40B4-BE49-F238E27FC236}">
                <a16:creationId xmlns:a16="http://schemas.microsoft.com/office/drawing/2014/main" id="{DB9B6BBA-6B92-E3F3-33BD-B63C62BAB0B0}"/>
              </a:ext>
            </a:extLst>
          </p:cNvPr>
          <p:cNvSpPr/>
          <p:nvPr/>
        </p:nvSpPr>
        <p:spPr>
          <a:xfrm>
            <a:off x="1218240" y="3984014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5"/>
              </a:lnSpc>
              <a:buNone/>
            </a:pPr>
            <a:r>
              <a:rPr lang="ja-JP" alt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＊写真はイメージです。</a:t>
            </a:r>
            <a:endParaRPr lang="en-US" sz="11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96186" y="1785015"/>
            <a:ext cx="8151628" cy="15752"/>
          </a:xfrm>
          <a:prstGeom prst="line">
            <a:avLst/>
          </a:prstGeom>
          <a:noFill/>
          <a:ln w="12700">
            <a:solidFill>
              <a:srgbClr val="DEDBE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665767" y="1643247"/>
            <a:ext cx="283535" cy="283535"/>
          </a:xfrm>
          <a:prstGeom prst="roundRect">
            <a:avLst>
              <a:gd name="adj" fmla="val 16667"/>
            </a:avLst>
          </a:prstGeom>
          <a:solidFill>
            <a:srgbClr val="DEDBEC"/>
          </a:solidFill>
          <a:ln/>
        </p:spPr>
      </p:sp>
      <p:sp>
        <p:nvSpPr>
          <p:cNvPr id="4" name="Shape 2"/>
          <p:cNvSpPr/>
          <p:nvPr/>
        </p:nvSpPr>
        <p:spPr>
          <a:xfrm>
            <a:off x="4430233" y="1643247"/>
            <a:ext cx="283535" cy="283535"/>
          </a:xfrm>
          <a:prstGeom prst="roundRect">
            <a:avLst>
              <a:gd name="adj" fmla="val 16667"/>
            </a:avLst>
          </a:prstGeom>
          <a:solidFill>
            <a:srgbClr val="DEDBEC"/>
          </a:solidFill>
          <a:ln/>
        </p:spPr>
      </p:sp>
      <p:sp>
        <p:nvSpPr>
          <p:cNvPr id="5" name="Shape 3"/>
          <p:cNvSpPr/>
          <p:nvPr/>
        </p:nvSpPr>
        <p:spPr>
          <a:xfrm>
            <a:off x="7194698" y="1643247"/>
            <a:ext cx="283535" cy="283535"/>
          </a:xfrm>
          <a:prstGeom prst="roundRect">
            <a:avLst>
              <a:gd name="adj" fmla="val 16667"/>
            </a:avLst>
          </a:prstGeom>
          <a:solidFill>
            <a:srgbClr val="DEDBEC"/>
          </a:solidFill>
          <a:ln/>
        </p:spPr>
      </p:sp>
      <p:sp>
        <p:nvSpPr>
          <p:cNvPr id="6" name="Text 4"/>
          <p:cNvSpPr/>
          <p:nvPr/>
        </p:nvSpPr>
        <p:spPr>
          <a:xfrm>
            <a:off x="496186" y="535689"/>
            <a:ext cx="8151628" cy="443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3525"/>
              </a:lnSpc>
              <a:buNone/>
            </a:pPr>
            <a:r>
              <a:rPr lang="en-US" sz="282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製造機能と生産能力</a:t>
            </a:r>
            <a:endParaRPr lang="en-US" sz="2820" dirty="0"/>
          </a:p>
        </p:txBody>
      </p:sp>
      <p:sp>
        <p:nvSpPr>
          <p:cNvPr id="7" name="Text 5"/>
          <p:cNvSpPr/>
          <p:nvPr/>
        </p:nvSpPr>
        <p:spPr>
          <a:xfrm>
            <a:off x="496186" y="1191363"/>
            <a:ext cx="8151628" cy="221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63"/>
              </a:lnSpc>
              <a:buNone/>
            </a:pPr>
            <a:r>
              <a:rPr lang="en-US" sz="141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製造機能（稼働年次）</a:t>
            </a:r>
            <a:endParaRPr lang="en-US" sz="1410" dirty="0"/>
          </a:p>
        </p:txBody>
      </p:sp>
      <p:sp>
        <p:nvSpPr>
          <p:cNvPr id="8" name="Text 6"/>
          <p:cNvSpPr/>
          <p:nvPr/>
        </p:nvSpPr>
        <p:spPr>
          <a:xfrm>
            <a:off x="1021661" y="2121712"/>
            <a:ext cx="1571625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805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Cimahi: 加工肉 (1997年稼働)</a:t>
            </a:r>
            <a:endParaRPr lang="en-US" sz="1105" dirty="0"/>
          </a:p>
        </p:txBody>
      </p:sp>
      <p:sp>
        <p:nvSpPr>
          <p:cNvPr id="9" name="Text 7"/>
          <p:cNvSpPr/>
          <p:nvPr/>
        </p:nvSpPr>
        <p:spPr>
          <a:xfrm>
            <a:off x="3402419" y="2121712"/>
            <a:ext cx="2339163" cy="453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805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Halmahera (MM2100): ベーカリー (2008年)／デイリー (2008年)</a:t>
            </a:r>
            <a:endParaRPr lang="en-US" sz="1105" dirty="0"/>
          </a:p>
        </p:txBody>
      </p:sp>
      <p:sp>
        <p:nvSpPr>
          <p:cNvPr id="10" name="Text 8"/>
          <p:cNvSpPr/>
          <p:nvPr/>
        </p:nvSpPr>
        <p:spPr>
          <a:xfrm>
            <a:off x="6660855" y="2121712"/>
            <a:ext cx="1351221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805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NHFDI: 加工肉 (2020年)</a:t>
            </a:r>
            <a:endParaRPr lang="en-US" sz="1105" dirty="0"/>
          </a:p>
        </p:txBody>
      </p:sp>
      <p:sp>
        <p:nvSpPr>
          <p:cNvPr id="11" name="Text 9"/>
          <p:cNvSpPr/>
          <p:nvPr/>
        </p:nvSpPr>
        <p:spPr>
          <a:xfrm>
            <a:off x="496186" y="2787970"/>
            <a:ext cx="8151628" cy="221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63"/>
              </a:lnSpc>
              <a:buNone/>
            </a:pPr>
            <a:r>
              <a:rPr lang="en-US" sz="141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生産能力</a:t>
            </a:r>
            <a:endParaRPr lang="en-US" sz="1410" dirty="0"/>
          </a:p>
        </p:txBody>
      </p:sp>
      <p:sp>
        <p:nvSpPr>
          <p:cNvPr id="12" name="Text 10"/>
          <p:cNvSpPr/>
          <p:nvPr/>
        </p:nvSpPr>
        <p:spPr>
          <a:xfrm>
            <a:off x="496186" y="3222133"/>
            <a:ext cx="8151628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5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最新の工場生産能力（製品別・t/年やL/日）は公開資料では確認不可です。</a:t>
            </a:r>
            <a:endParaRPr lang="en-US" sz="1105" dirty="0"/>
          </a:p>
        </p:txBody>
      </p:sp>
      <p:sp>
        <p:nvSpPr>
          <p:cNvPr id="13" name="Text 11"/>
          <p:cNvSpPr/>
          <p:nvPr/>
        </p:nvSpPr>
        <p:spPr>
          <a:xfrm>
            <a:off x="496186" y="3608424"/>
            <a:ext cx="8151628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5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2019年ERIA研究ではSukanda Djayaのコールドストレージ合計が45,000トンと推計されました（当時の国内上位規模）。</a:t>
            </a:r>
            <a:endParaRPr lang="en-US" sz="1105" dirty="0"/>
          </a:p>
        </p:txBody>
      </p:sp>
      <p:sp>
        <p:nvSpPr>
          <p:cNvPr id="14" name="Text 12"/>
          <p:cNvSpPr/>
          <p:nvPr/>
        </p:nvSpPr>
        <p:spPr>
          <a:xfrm>
            <a:off x="496186" y="3994716"/>
            <a:ext cx="8151628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5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2020年サステナビリティ報告書では年間総取水量600,885千Lを開示しています。</a:t>
            </a:r>
            <a:endParaRPr lang="en-US" sz="1105" dirty="0"/>
          </a:p>
        </p:txBody>
      </p:sp>
      <p:sp>
        <p:nvSpPr>
          <p:cNvPr id="15" name="Text 13"/>
          <p:cNvSpPr/>
          <p:nvPr/>
        </p:nvSpPr>
        <p:spPr>
          <a:xfrm>
            <a:off x="496186" y="4381008"/>
            <a:ext cx="8151628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5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提案：最新能力は年報（AR2024）や工場許認可資料の精査が必要です。</a:t>
            </a:r>
            <a:endParaRPr lang="en-US" sz="11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 l="95" r="95"/>
          <a:stretch/>
        </p:blipFill>
        <p:spPr>
          <a:xfrm>
            <a:off x="496186" y="2036061"/>
            <a:ext cx="3022526" cy="172705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96186" y="1220898"/>
            <a:ext cx="8151628" cy="443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3525"/>
              </a:lnSpc>
              <a:buNone/>
            </a:pPr>
            <a:r>
              <a:rPr lang="en-US" sz="282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倉庫（保管設備）</a:t>
            </a:r>
            <a:endParaRPr lang="en-US" sz="2820" dirty="0"/>
          </a:p>
        </p:txBody>
      </p:sp>
      <p:sp>
        <p:nvSpPr>
          <p:cNvPr id="4" name="Text 1"/>
          <p:cNvSpPr/>
          <p:nvPr/>
        </p:nvSpPr>
        <p:spPr>
          <a:xfrm>
            <a:off x="3923340" y="2155431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23のディストリビューション拠点にドライ／AC（常温空調）／チルド／フローズンの国際標準倉庫を併設。</a:t>
            </a:r>
            <a:endParaRPr lang="en-US" sz="1105" dirty="0"/>
          </a:p>
        </p:txBody>
      </p:sp>
      <p:sp>
        <p:nvSpPr>
          <p:cNvPr id="5" name="Text 2"/>
          <p:cNvSpPr/>
          <p:nvPr/>
        </p:nvSpPr>
        <p:spPr>
          <a:xfrm>
            <a:off x="3923340" y="2431828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WMS（バーコード）で在庫ロット・期限管理。</a:t>
            </a:r>
            <a:endParaRPr lang="en-US" sz="1105" dirty="0"/>
          </a:p>
        </p:txBody>
      </p:sp>
      <p:sp>
        <p:nvSpPr>
          <p:cNvPr id="6" name="Text 3"/>
          <p:cNvSpPr/>
          <p:nvPr/>
        </p:nvSpPr>
        <p:spPr>
          <a:xfrm>
            <a:off x="3923340" y="2708226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国内最大級の冷蔵車両フリート保有（自社表現）。</a:t>
            </a:r>
            <a:endParaRPr lang="en-US" sz="1105" dirty="0"/>
          </a:p>
        </p:txBody>
      </p:sp>
      <p:sp>
        <p:nvSpPr>
          <p:cNvPr id="7" name="Text 4"/>
          <p:cNvSpPr/>
          <p:nvPr/>
        </p:nvSpPr>
        <p:spPr>
          <a:xfrm>
            <a:off x="3923340" y="3094517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5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容量外部推計: 2019年時点でSukanda Djayaのコールドストレージ能力45,000トン（ERIA研究）。</a:t>
            </a:r>
            <a:endParaRPr lang="en-US" sz="1105" dirty="0"/>
          </a:p>
        </p:txBody>
      </p:sp>
      <p:sp>
        <p:nvSpPr>
          <p:cNvPr id="8" name="Text 5"/>
          <p:cNvSpPr/>
          <p:nvPr/>
        </p:nvSpPr>
        <p:spPr>
          <a:xfrm>
            <a:off x="3923340" y="3448813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5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一部拠点住所の例：Semarang／Manado／Cimahi等の支店住所。</a:t>
            </a:r>
            <a:endParaRPr lang="en-US" sz="1105" dirty="0"/>
          </a:p>
        </p:txBody>
      </p:sp>
      <p:sp>
        <p:nvSpPr>
          <p:cNvPr id="9" name="Text 2">
            <a:extLst>
              <a:ext uri="{FF2B5EF4-FFF2-40B4-BE49-F238E27FC236}">
                <a16:creationId xmlns:a16="http://schemas.microsoft.com/office/drawing/2014/main" id="{D3E1EEC4-ABCB-8074-D9AC-BBF5EA2B8595}"/>
              </a:ext>
            </a:extLst>
          </p:cNvPr>
          <p:cNvSpPr/>
          <p:nvPr/>
        </p:nvSpPr>
        <p:spPr>
          <a:xfrm>
            <a:off x="1218240" y="3984014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5"/>
              </a:lnSpc>
              <a:buNone/>
            </a:pPr>
            <a:r>
              <a:rPr lang="ja-JP" alt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＊写真はイメージです。</a:t>
            </a:r>
            <a:endParaRPr lang="en-US" sz="110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 l="95" r="95"/>
          <a:stretch/>
        </p:blipFill>
        <p:spPr>
          <a:xfrm>
            <a:off x="496186" y="2135372"/>
            <a:ext cx="3022526" cy="172705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96186" y="389860"/>
            <a:ext cx="8151628" cy="443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3525"/>
              </a:lnSpc>
              <a:buNone/>
            </a:pPr>
            <a:r>
              <a:rPr lang="en-US" sz="282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販売チャネル戦略</a:t>
            </a:r>
            <a:endParaRPr lang="en-US" sz="2820" dirty="0"/>
          </a:p>
        </p:txBody>
      </p:sp>
      <p:sp>
        <p:nvSpPr>
          <p:cNvPr id="4" name="Text 1"/>
          <p:cNvSpPr/>
          <p:nvPr/>
        </p:nvSpPr>
        <p:spPr>
          <a:xfrm>
            <a:off x="3923340" y="1205023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HORECA（ホテル・レストラン・カフェ）</a:t>
            </a:r>
            <a:endParaRPr lang="en-US" sz="1105" dirty="0"/>
          </a:p>
        </p:txBody>
      </p:sp>
      <p:sp>
        <p:nvSpPr>
          <p:cNvPr id="5" name="Text 2"/>
          <p:cNvSpPr/>
          <p:nvPr/>
        </p:nvSpPr>
        <p:spPr>
          <a:xfrm>
            <a:off x="3923340" y="1481421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近代小売</a:t>
            </a:r>
            <a:endParaRPr lang="en-US" sz="1105" dirty="0"/>
          </a:p>
        </p:txBody>
      </p:sp>
      <p:sp>
        <p:nvSpPr>
          <p:cNvPr id="6" name="Text 3"/>
          <p:cNvSpPr/>
          <p:nvPr/>
        </p:nvSpPr>
        <p:spPr>
          <a:xfrm>
            <a:off x="3923340" y="1757818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伝統小売</a:t>
            </a:r>
            <a:endParaRPr lang="en-US" sz="1105" dirty="0"/>
          </a:p>
        </p:txBody>
      </p:sp>
      <p:sp>
        <p:nvSpPr>
          <p:cNvPr id="7" name="Text 4"/>
          <p:cNvSpPr/>
          <p:nvPr/>
        </p:nvSpPr>
        <p:spPr>
          <a:xfrm>
            <a:off x="3923340" y="2034215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QSR（クイックサービスレストラン）</a:t>
            </a:r>
            <a:endParaRPr lang="en-US" sz="1105" dirty="0"/>
          </a:p>
        </p:txBody>
      </p:sp>
      <p:sp>
        <p:nvSpPr>
          <p:cNvPr id="8" name="Text 5"/>
          <p:cNvSpPr/>
          <p:nvPr/>
        </p:nvSpPr>
        <p:spPr>
          <a:xfrm>
            <a:off x="3923340" y="2310612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卸</a:t>
            </a:r>
            <a:endParaRPr lang="en-US" sz="1105" dirty="0"/>
          </a:p>
        </p:txBody>
      </p:sp>
      <p:sp>
        <p:nvSpPr>
          <p:cNvPr id="9" name="Text 6"/>
          <p:cNvSpPr/>
          <p:nvPr/>
        </p:nvSpPr>
        <p:spPr>
          <a:xfrm>
            <a:off x="3923340" y="2587010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医療</a:t>
            </a:r>
            <a:endParaRPr lang="en-US" sz="1105" dirty="0"/>
          </a:p>
        </p:txBody>
      </p:sp>
      <p:sp>
        <p:nvSpPr>
          <p:cNvPr id="10" name="Text 7"/>
          <p:cNvSpPr/>
          <p:nvPr/>
        </p:nvSpPr>
        <p:spPr>
          <a:xfrm>
            <a:off x="3923340" y="2863407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ケータリング</a:t>
            </a:r>
            <a:endParaRPr lang="en-US" sz="1105" dirty="0"/>
          </a:p>
        </p:txBody>
      </p:sp>
      <p:sp>
        <p:nvSpPr>
          <p:cNvPr id="11" name="Text 8"/>
          <p:cNvSpPr/>
          <p:nvPr/>
        </p:nvSpPr>
        <p:spPr>
          <a:xfrm>
            <a:off x="3923340" y="3249699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5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Sukandaが販売・マーケティング・物流の全国プラットフォームを提供しています。</a:t>
            </a:r>
            <a:endParaRPr lang="en-US" sz="1105" dirty="0"/>
          </a:p>
        </p:txBody>
      </p:sp>
      <p:sp>
        <p:nvSpPr>
          <p:cNvPr id="12" name="Text 9"/>
          <p:cNvSpPr/>
          <p:nvPr/>
        </p:nvSpPr>
        <p:spPr>
          <a:xfrm>
            <a:off x="3923340" y="3603994"/>
            <a:ext cx="4732227" cy="453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5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チャネル強化戦略：HORECA、モダントレード、トラディショナルトレードそれぞれの配荷を継続拡大（2024年3月発表）。</a:t>
            </a:r>
            <a:endParaRPr lang="en-US" sz="1105" dirty="0"/>
          </a:p>
        </p:txBody>
      </p:sp>
      <p:sp>
        <p:nvSpPr>
          <p:cNvPr id="13" name="Text 10"/>
          <p:cNvSpPr/>
          <p:nvPr/>
        </p:nvSpPr>
        <p:spPr>
          <a:xfrm>
            <a:off x="3923340" y="4185093"/>
            <a:ext cx="4732227" cy="221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63"/>
              </a:lnSpc>
              <a:buNone/>
            </a:pPr>
            <a:r>
              <a:rPr lang="en-US" sz="1410" b="1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直営小売：DIAMONDfair</a:t>
            </a:r>
            <a:endParaRPr lang="en-US" sz="1410" dirty="0"/>
          </a:p>
        </p:txBody>
      </p:sp>
      <p:sp>
        <p:nvSpPr>
          <p:cNvPr id="14" name="Text 11"/>
          <p:cNvSpPr/>
          <p:nvPr/>
        </p:nvSpPr>
        <p:spPr>
          <a:xfrm>
            <a:off x="3923340" y="4566093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4000" indent="-254000" algn="l">
              <a:lnSpc>
                <a:spcPts val="1805"/>
              </a:lnSpc>
              <a:buSzPct val="100000"/>
              <a:buChar char="●"/>
            </a:pPr>
            <a:r>
              <a:rPr 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主要都市に展開（ジャカルタ、MM2100、チマヒ、バリ・トゥバン、メダン等）。</a:t>
            </a:r>
            <a:endParaRPr lang="en-US" sz="1105" dirty="0"/>
          </a:p>
        </p:txBody>
      </p:sp>
      <p:sp>
        <p:nvSpPr>
          <p:cNvPr id="15" name="Text 2">
            <a:extLst>
              <a:ext uri="{FF2B5EF4-FFF2-40B4-BE49-F238E27FC236}">
                <a16:creationId xmlns:a16="http://schemas.microsoft.com/office/drawing/2014/main" id="{84BDE229-967F-5841-508F-F0DEB3D4D73B}"/>
              </a:ext>
            </a:extLst>
          </p:cNvPr>
          <p:cNvSpPr/>
          <p:nvPr/>
        </p:nvSpPr>
        <p:spPr>
          <a:xfrm>
            <a:off x="1218240" y="3984014"/>
            <a:ext cx="4732227" cy="226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5"/>
              </a:lnSpc>
              <a:buNone/>
            </a:pPr>
            <a:r>
              <a:rPr lang="ja-JP" altLang="en-US" sz="1105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＊写真はイメージです。</a:t>
            </a:r>
            <a:endParaRPr lang="en-US" sz="110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1027</Words>
  <Application>Microsoft Office PowerPoint</Application>
  <PresentationFormat>画面に合わせる (16:9)</PresentationFormat>
  <Paragraphs>174</Paragraphs>
  <Slides>16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9" baseType="lpstr">
      <vt:lpstr>Arial</vt:lpstr>
      <vt:lpstr>PT Serif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Diamond Food Indonesia市場調査AIレポート</dc:title>
  <dc:subject>PptxGenJS Presentation</dc:subject>
  <dc:creator>PptxGenJS</dc:creator>
  <cp:lastModifiedBy>友晴 金子</cp:lastModifiedBy>
  <cp:revision>6</cp:revision>
  <dcterms:created xsi:type="dcterms:W3CDTF">2025-08-15T07:48:01Z</dcterms:created>
  <dcterms:modified xsi:type="dcterms:W3CDTF">2025-08-15T09:50:47Z</dcterms:modified>
</cp:coreProperties>
</file>