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45" d="100"/>
          <a:sy n="145" d="100"/>
        </p:scale>
        <p:origin x="1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65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rcRect t="115" b="115"/>
          <a:stretch/>
        </p:blipFill>
        <p:spPr>
          <a:xfrm>
            <a:off x="0" y="0"/>
            <a:ext cx="3429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3925186" y="1908938"/>
            <a:ext cx="4722628" cy="88604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 err="1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インドネシア玩具メーカ</a:t>
            </a: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ー</a:t>
            </a:r>
          </a:p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（OEM）候補先AI調査</a:t>
            </a:r>
            <a:endParaRPr lang="en-US" sz="2820" dirty="0"/>
          </a:p>
        </p:txBody>
      </p:sp>
      <p:sp>
        <p:nvSpPr>
          <p:cNvPr id="4" name="Text 1"/>
          <p:cNvSpPr/>
          <p:nvPr/>
        </p:nvSpPr>
        <p:spPr>
          <a:xfrm>
            <a:off x="3925186" y="3007636"/>
            <a:ext cx="4722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インドネシアにおける玩具産業の概要と、OEM候補となる企業情報をまとめました。</a:t>
            </a:r>
            <a:endParaRPr lang="en-US" sz="110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037167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概要：インドネシア玩具産業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692841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1. インドネシア玩具メーカー社数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2127004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公式把握社数（2024年）：204社（大中124、小80、IKM10センター）。雇用3.7万人超。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403401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推定社数（家内工業含む）：250-350社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96186" y="2842856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2. 輸入玩具の商社・代理店数</a:t>
            </a:r>
            <a:endParaRPr lang="en-US" sz="1410" dirty="0"/>
          </a:p>
        </p:txBody>
      </p:sp>
      <p:sp>
        <p:nvSpPr>
          <p:cNvPr id="7" name="Text 5"/>
          <p:cNvSpPr/>
          <p:nvPr/>
        </p:nvSpPr>
        <p:spPr>
          <a:xfrm>
            <a:off x="496186" y="3277018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輸入業者団体AIMI：20社（公開会員）</a:t>
            </a:r>
            <a:endParaRPr lang="en-US" sz="1105" dirty="0"/>
          </a:p>
        </p:txBody>
      </p:sp>
      <p:sp>
        <p:nvSpPr>
          <p:cNvPr id="8" name="Text 6"/>
          <p:cNvSpPr/>
          <p:nvPr/>
        </p:nvSpPr>
        <p:spPr>
          <a:xfrm>
            <a:off x="496186" y="3553416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広義の流通（輸入+卸+小売）：50-100社程度がアクティブ</a:t>
            </a:r>
            <a:endParaRPr lang="en-US" sz="1105" dirty="0"/>
          </a:p>
        </p:txBody>
      </p:sp>
      <p:sp>
        <p:nvSpPr>
          <p:cNvPr id="9" name="Text 7"/>
          <p:cNvSpPr/>
          <p:nvPr/>
        </p:nvSpPr>
        <p:spPr>
          <a:xfrm>
            <a:off x="496186" y="382981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輸入は中国が79%を占める（2023年、HS95）</a:t>
            </a:r>
            <a:endParaRPr lang="en-US" sz="110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175365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メーカーと小売の主要拠点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831040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3. メーカーの地理的集中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226520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IKM集積：西ジャワ5、中ジャワ4、東ジャワ1センター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54160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具体クラスター：ブカシ/チカラン（Mattel）、ボゴール（Sunindo）、ケンダル（Royal Regent）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96186" y="2981054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4. 小売店数と主要チェーン</a:t>
            </a:r>
            <a:endParaRPr lang="en-US" sz="1410" dirty="0"/>
          </a:p>
        </p:txBody>
      </p:sp>
      <p:sp>
        <p:nvSpPr>
          <p:cNvPr id="7" name="Text 5"/>
          <p:cNvSpPr/>
          <p:nvPr/>
        </p:nvSpPr>
        <p:spPr>
          <a:xfrm>
            <a:off x="496186" y="341521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専業トイ・チェーン合計：約170-200店規模（Toys Kingdom、Kidz Station、Toys City、LEGO Certified Store、ELC/The Entertainerなど）</a:t>
            </a:r>
            <a:endParaRPr lang="en-US" sz="1105" dirty="0"/>
          </a:p>
        </p:txBody>
      </p:sp>
      <p:sp>
        <p:nvSpPr>
          <p:cNvPr id="8" name="Text 6"/>
          <p:cNvSpPr/>
          <p:nvPr/>
        </p:nvSpPr>
        <p:spPr>
          <a:xfrm>
            <a:off x="496186" y="3691614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量販・GMS・百貨・EC：Hypermart/Transmart/AEONの玩具売場、Tokopedia/Shopeeなどが主導</a:t>
            </a:r>
            <a:endParaRPr lang="en-US" sz="110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335838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玩具の主要輸出先 (2023年)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991513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5. 玩具の輸出先ランキング Top5 (2023年 HS95ベース)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242567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1. 米国：41%（約2.82億USD）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70207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2. 英国：7.7%（約5,200万USD）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96186" y="297847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3. 日本：6.6%（約4,400万USD）</a:t>
            </a:r>
            <a:endParaRPr lang="en-US" sz="1105" dirty="0"/>
          </a:p>
        </p:txBody>
      </p:sp>
      <p:sp>
        <p:nvSpPr>
          <p:cNvPr id="7" name="Text 5"/>
          <p:cNvSpPr/>
          <p:nvPr/>
        </p:nvSpPr>
        <p:spPr>
          <a:xfrm>
            <a:off x="496186" y="325486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4. シンガポール：5.3%（約3,500万USD）</a:t>
            </a:r>
            <a:endParaRPr lang="en-US" sz="1105" dirty="0"/>
          </a:p>
        </p:txBody>
      </p:sp>
      <p:sp>
        <p:nvSpPr>
          <p:cNvPr id="8" name="Text 6"/>
          <p:cNvSpPr/>
          <p:nvPr/>
        </p:nvSpPr>
        <p:spPr>
          <a:xfrm>
            <a:off x="496186" y="353126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5. 中国：5.0%（約3,400万USD）</a:t>
            </a:r>
            <a:endParaRPr lang="en-US" sz="110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335838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OEM候補先：西ジャワ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991513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西ジャワ (ジャカルタ周辺)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242567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Royal Puspita (スカブミ)：ぬいぐるみOEM/ODM、1993年設立、約1,800名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70207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PT. ALPHA TOY INDONESIA (スカブミ)：ぬいぐるみOEM、月産50万個、欧米豪へ輸出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96186" y="297847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Ken Ken Indonesia (バンドン)：ぬいぐるみOEM、輸出実績あり</a:t>
            </a:r>
            <a:endParaRPr lang="en-US" sz="1105" dirty="0"/>
          </a:p>
        </p:txBody>
      </p:sp>
      <p:sp>
        <p:nvSpPr>
          <p:cNvPr id="7" name="Text 5"/>
          <p:cNvSpPr/>
          <p:nvPr/>
        </p:nvSpPr>
        <p:spPr>
          <a:xfrm>
            <a:off x="496186" y="325486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Chateda (ブカシ)：木製知育玩具・学校向け教材、1997年設立</a:t>
            </a:r>
            <a:endParaRPr lang="en-US" sz="1105" dirty="0"/>
          </a:p>
        </p:txBody>
      </p:sp>
      <p:sp>
        <p:nvSpPr>
          <p:cNvPr id="8" name="Text 6"/>
          <p:cNvSpPr/>
          <p:nvPr/>
        </p:nvSpPr>
        <p:spPr>
          <a:xfrm>
            <a:off x="496186" y="353126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Jakarta Tunggal Citra / Family (ジャカルタ)：三輪車・ベビー用品、国内中心</a:t>
            </a:r>
            <a:endParaRPr lang="en-US" sz="110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96186" y="2687797"/>
            <a:ext cx="8151628" cy="15752"/>
          </a:xfrm>
          <a:prstGeom prst="line">
            <a:avLst/>
          </a:prstGeom>
          <a:noFill/>
          <a:ln w="12700">
            <a:solidFill>
              <a:srgbClr val="DEDBEC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320209" y="2546030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DEDBEC"/>
          </a:solidFill>
          <a:ln/>
        </p:spPr>
      </p:sp>
      <p:sp>
        <p:nvSpPr>
          <p:cNvPr id="4" name="Shape 2"/>
          <p:cNvSpPr/>
          <p:nvPr/>
        </p:nvSpPr>
        <p:spPr>
          <a:xfrm>
            <a:off x="3393558" y="2546030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DEDBEC"/>
          </a:solidFill>
          <a:ln/>
        </p:spPr>
      </p:sp>
      <p:sp>
        <p:nvSpPr>
          <p:cNvPr id="5" name="Shape 3"/>
          <p:cNvSpPr/>
          <p:nvPr/>
        </p:nvSpPr>
        <p:spPr>
          <a:xfrm>
            <a:off x="5466907" y="2546030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DEDBEC"/>
          </a:solidFill>
          <a:ln/>
        </p:spPr>
      </p:sp>
      <p:sp>
        <p:nvSpPr>
          <p:cNvPr id="6" name="Shape 4"/>
          <p:cNvSpPr/>
          <p:nvPr/>
        </p:nvSpPr>
        <p:spPr>
          <a:xfrm>
            <a:off x="7540256" y="2546030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DEDBEC"/>
          </a:solidFill>
          <a:ln/>
        </p:spPr>
      </p:sp>
      <p:sp>
        <p:nvSpPr>
          <p:cNvPr id="7" name="Text 5"/>
          <p:cNvSpPr/>
          <p:nvPr/>
        </p:nvSpPr>
        <p:spPr>
          <a:xfrm>
            <a:off x="496186" y="1438472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OEM候補先：中部ジャワ</a:t>
            </a:r>
            <a:endParaRPr lang="en-US" sz="2820" dirty="0"/>
          </a:p>
        </p:txBody>
      </p:sp>
      <p:sp>
        <p:nvSpPr>
          <p:cNvPr id="8" name="Text 6"/>
          <p:cNvSpPr/>
          <p:nvPr/>
        </p:nvSpPr>
        <p:spPr>
          <a:xfrm>
            <a:off x="496186" y="2094146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中部ジャワ</a:t>
            </a:r>
            <a:endParaRPr lang="en-US" sz="1410" dirty="0"/>
          </a:p>
        </p:txBody>
      </p:sp>
      <p:sp>
        <p:nvSpPr>
          <p:cNvPr id="9" name="Text 7"/>
          <p:cNvSpPr/>
          <p:nvPr/>
        </p:nvSpPr>
        <p:spPr>
          <a:xfrm>
            <a:off x="637953" y="3024495"/>
            <a:ext cx="1648047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Masterkidz (ケンダル)：木製・知育玩具OEM、グローバル展開</a:t>
            </a:r>
            <a:endParaRPr lang="en-US" sz="1105" dirty="0"/>
          </a:p>
        </p:txBody>
      </p:sp>
      <p:sp>
        <p:nvSpPr>
          <p:cNvPr id="10" name="Text 8"/>
          <p:cNvSpPr/>
          <p:nvPr/>
        </p:nvSpPr>
        <p:spPr>
          <a:xfrm>
            <a:off x="2711302" y="3024495"/>
            <a:ext cx="1648047" cy="6804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San Pasific Abadi (クラテン工場)：ぬいぐるみOEM、ICTI表記、2014年設立</a:t>
            </a:r>
            <a:endParaRPr lang="en-US" sz="1105" dirty="0"/>
          </a:p>
        </p:txBody>
      </p:sp>
      <p:sp>
        <p:nvSpPr>
          <p:cNvPr id="11" name="Text 9"/>
          <p:cNvSpPr/>
          <p:nvPr/>
        </p:nvSpPr>
        <p:spPr>
          <a:xfrm>
            <a:off x="4784651" y="3024495"/>
            <a:ext cx="1648047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John Toys Indonesia (プルバリンガ)：玩具製造（詳細非公開）</a:t>
            </a:r>
            <a:endParaRPr lang="en-US" sz="1105" dirty="0"/>
          </a:p>
        </p:txBody>
      </p:sp>
      <p:sp>
        <p:nvSpPr>
          <p:cNvPr id="12" name="Text 10"/>
          <p:cNvSpPr/>
          <p:nvPr/>
        </p:nvSpPr>
        <p:spPr>
          <a:xfrm>
            <a:off x="6858000" y="3024495"/>
            <a:ext cx="1648047" cy="6804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Golden Rich Toys Indonesia (スマラン郊外)：プールトイ中心、米国などへ輸出、約300名</a:t>
            </a:r>
            <a:endParaRPr lang="en-US" sz="110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313564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OEM候補先：東ジャワ・スマトラ島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969238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東ジャワ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2403401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Mentari Internasional (ジョムバン)：木製玩具、自社工場・ICTI、2001年設立、約2,000名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679798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Gunung Mas Sumanco (スラバヤ)：木製・知育玩具、国内・輸出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96186" y="3119253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スマトラ島（メダン）</a:t>
            </a:r>
            <a:endParaRPr lang="en-US" sz="1410" dirty="0"/>
          </a:p>
        </p:txBody>
      </p:sp>
      <p:sp>
        <p:nvSpPr>
          <p:cNvPr id="7" name="Text 5"/>
          <p:cNvSpPr/>
          <p:nvPr/>
        </p:nvSpPr>
        <p:spPr>
          <a:xfrm>
            <a:off x="496186" y="3553416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Bangkatan Toys (メダン)：パズル等（OEM可）、輸出、1995年設立</a:t>
            </a:r>
            <a:endParaRPr lang="en-US" sz="110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622571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OEMパートナーシップの重要事項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278245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製造パートナー選定における補足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1712408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各社のSNI/ICTI/ISO適合状況や量産可否は製品仕様によって異なる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198880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公開情報ベースであり、連絡先や条件は変更の可能性あり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96186" y="226520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メダン地区は情報が少ないため、現地監査を推奨</a:t>
            </a:r>
            <a:endParaRPr lang="en-US" sz="1105" dirty="0"/>
          </a:p>
        </p:txBody>
      </p:sp>
      <p:sp>
        <p:nvSpPr>
          <p:cNvPr id="7" name="Text 5"/>
          <p:cNvSpPr/>
          <p:nvPr/>
        </p:nvSpPr>
        <p:spPr>
          <a:xfrm>
            <a:off x="496186" y="2704657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初回打診時に提示すべき情報</a:t>
            </a:r>
            <a:endParaRPr lang="en-US" sz="1410" dirty="0"/>
          </a:p>
        </p:txBody>
      </p:sp>
      <p:sp>
        <p:nvSpPr>
          <p:cNvPr id="8" name="Text 6"/>
          <p:cNvSpPr/>
          <p:nvPr/>
        </p:nvSpPr>
        <p:spPr>
          <a:xfrm>
            <a:off x="496186" y="313882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NDA（秘密保持契約）</a:t>
            </a:r>
            <a:endParaRPr lang="en-US" sz="1105" dirty="0"/>
          </a:p>
        </p:txBody>
      </p:sp>
      <p:sp>
        <p:nvSpPr>
          <p:cNvPr id="9" name="Text 7"/>
          <p:cNvSpPr/>
          <p:nvPr/>
        </p:nvSpPr>
        <p:spPr>
          <a:xfrm>
            <a:off x="496186" y="341521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図面/素材（木、プラ、布/EVAなど）</a:t>
            </a:r>
            <a:endParaRPr lang="en-US" sz="1105" dirty="0"/>
          </a:p>
        </p:txBody>
      </p:sp>
      <p:sp>
        <p:nvSpPr>
          <p:cNvPr id="10" name="Text 8"/>
          <p:cNvSpPr/>
          <p:nvPr/>
        </p:nvSpPr>
        <p:spPr>
          <a:xfrm>
            <a:off x="496186" y="3691614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対象年齢</a:t>
            </a:r>
            <a:endParaRPr lang="en-US" sz="1105" dirty="0"/>
          </a:p>
        </p:txBody>
      </p:sp>
      <p:sp>
        <p:nvSpPr>
          <p:cNvPr id="11" name="Text 9"/>
          <p:cNvSpPr/>
          <p:nvPr/>
        </p:nvSpPr>
        <p:spPr>
          <a:xfrm>
            <a:off x="496186" y="3968012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安全規格（SNI/EN71/ASTM等）</a:t>
            </a:r>
            <a:endParaRPr lang="en-US" sz="1105" dirty="0"/>
          </a:p>
        </p:txBody>
      </p:sp>
      <p:sp>
        <p:nvSpPr>
          <p:cNvPr id="12" name="Text 10"/>
          <p:cNvSpPr/>
          <p:nvPr/>
        </p:nvSpPr>
        <p:spPr>
          <a:xfrm>
            <a:off x="496186" y="4244409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希望ロット/納期</a:t>
            </a:r>
            <a:endParaRPr lang="en-US" sz="110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476</Words>
  <Application>Microsoft Office PowerPoint</Application>
  <PresentationFormat>画面に合わせる (16:9)</PresentationFormat>
  <Paragraphs>63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Arial</vt:lpstr>
      <vt:lpstr>PT Serif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インドネシア玩具メーカー（OEM）候補先AI調査</dc:title>
  <dc:subject>PptxGenJS Presentation</dc:subject>
  <dc:creator>PptxGenJS</dc:creator>
  <cp:lastModifiedBy>友晴 金子</cp:lastModifiedBy>
  <cp:revision>3</cp:revision>
  <dcterms:created xsi:type="dcterms:W3CDTF">2025-08-16T06:21:10Z</dcterms:created>
  <dcterms:modified xsi:type="dcterms:W3CDTF">2025-08-16T07:03:15Z</dcterms:modified>
</cp:coreProperties>
</file>