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5143500" type="screen16x9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45" d="100"/>
          <a:sy n="145" d="100"/>
        </p:scale>
        <p:origin x="10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6599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/>
          <p:cNvPicPr>
            <a:picLocks noChangeAspect="1"/>
          </p:cNvPicPr>
          <p:nvPr/>
        </p:nvPicPr>
        <p:blipFill>
          <a:blip r:embed="rId3"/>
          <a:srcRect t="191" b="191"/>
          <a:stretch/>
        </p:blipFill>
        <p:spPr>
          <a:xfrm>
            <a:off x="0" y="0"/>
            <a:ext cx="3429000" cy="5143500"/>
          </a:xfrm>
          <a:prstGeom prst="rect">
            <a:avLst/>
          </a:prstGeom>
        </p:spPr>
      </p:pic>
      <p:sp>
        <p:nvSpPr>
          <p:cNvPr id="3" name="Text 0"/>
          <p:cNvSpPr/>
          <p:nvPr/>
        </p:nvSpPr>
        <p:spPr>
          <a:xfrm>
            <a:off x="3925186" y="1911645"/>
            <a:ext cx="4722628" cy="886047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3525"/>
              </a:lnSpc>
              <a:buNone/>
            </a:pPr>
            <a:r>
              <a:rPr lang="en-US" sz="2820" b="1" dirty="0">
                <a:solidFill>
                  <a:srgbClr val="000000"/>
                </a:solidFill>
                <a:latin typeface="Heebo" pitchFamily="34" charset="0"/>
                <a:ea typeface="Heebo" pitchFamily="34" charset="-122"/>
                <a:cs typeface="Heebo" pitchFamily="34" charset="-120"/>
              </a:rPr>
              <a:t>インドネシアの消費者金融における概況とプレーヤー</a:t>
            </a:r>
            <a:endParaRPr lang="en-US" sz="2820" dirty="0"/>
          </a:p>
        </p:txBody>
      </p:sp>
      <p:sp>
        <p:nvSpPr>
          <p:cNvPr id="4" name="Text 1"/>
          <p:cNvSpPr/>
          <p:nvPr/>
        </p:nvSpPr>
        <p:spPr>
          <a:xfrm>
            <a:off x="3925186" y="3010343"/>
            <a:ext cx="4722628" cy="221512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763"/>
              </a:lnSpc>
              <a:buNone/>
            </a:pPr>
            <a:r>
              <a:rPr lang="en-US" sz="1410" b="1" dirty="0">
                <a:solidFill>
                  <a:srgbClr val="000000"/>
                </a:solidFill>
                <a:latin typeface="Heebo" pitchFamily="34" charset="0"/>
                <a:ea typeface="Heebo" pitchFamily="34" charset="-122"/>
                <a:cs typeface="Heebo" pitchFamily="34" charset="-120"/>
              </a:rPr>
              <a:t>インドネシアの消費者金融における概況とプレーヤーに関するAI調査</a:t>
            </a:r>
            <a:endParaRPr lang="en-US" sz="141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496186" y="1316271"/>
            <a:ext cx="8151628" cy="3166632"/>
          </a:xfrm>
          <a:prstGeom prst="roundRect">
            <a:avLst>
              <a:gd name="adj" fmla="val 560"/>
            </a:avLst>
          </a:prstGeom>
          <a:solidFill>
            <a:srgbClr val="000000">
              <a:alpha val="0"/>
            </a:srgbClr>
          </a:solidFill>
          <a:ln w="109">
            <a:solidFill>
              <a:srgbClr val="B2B2B2">
                <a:alpha val="50000"/>
              </a:srgbClr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504062" y="1324147"/>
            <a:ext cx="8135876" cy="407335"/>
          </a:xfrm>
          <a:prstGeom prst="rect">
            <a:avLst/>
          </a:prstGeom>
          <a:solidFill>
            <a:srgbClr val="CDCDCD">
              <a:alpha val="20000"/>
            </a:srgbClr>
          </a:solidFill>
          <a:ln/>
        </p:spPr>
      </p:sp>
      <p:sp>
        <p:nvSpPr>
          <p:cNvPr id="4" name="Shape 2"/>
          <p:cNvSpPr/>
          <p:nvPr/>
        </p:nvSpPr>
        <p:spPr>
          <a:xfrm>
            <a:off x="504062" y="1731483"/>
            <a:ext cx="8135876" cy="412627"/>
          </a:xfrm>
          <a:prstGeom prst="rect">
            <a:avLst/>
          </a:prstGeom>
          <a:solidFill>
            <a:srgbClr val="666666">
              <a:alpha val="20000"/>
            </a:srgbClr>
          </a:solidFill>
          <a:ln/>
        </p:spPr>
      </p:sp>
      <p:sp>
        <p:nvSpPr>
          <p:cNvPr id="5" name="Shape 3"/>
          <p:cNvSpPr/>
          <p:nvPr/>
        </p:nvSpPr>
        <p:spPr>
          <a:xfrm>
            <a:off x="504062" y="2144109"/>
            <a:ext cx="8135876" cy="866234"/>
          </a:xfrm>
          <a:prstGeom prst="rect">
            <a:avLst/>
          </a:prstGeom>
          <a:solidFill>
            <a:srgbClr val="CDCDCD">
              <a:alpha val="20000"/>
            </a:srgbClr>
          </a:solidFill>
          <a:ln/>
        </p:spPr>
      </p:sp>
      <p:sp>
        <p:nvSpPr>
          <p:cNvPr id="6" name="Shape 4"/>
          <p:cNvSpPr/>
          <p:nvPr/>
        </p:nvSpPr>
        <p:spPr>
          <a:xfrm>
            <a:off x="504062" y="3010343"/>
            <a:ext cx="8135876" cy="639430"/>
          </a:xfrm>
          <a:prstGeom prst="rect">
            <a:avLst/>
          </a:prstGeom>
          <a:solidFill>
            <a:srgbClr val="666666">
              <a:alpha val="20000"/>
            </a:srgbClr>
          </a:solidFill>
          <a:ln/>
        </p:spPr>
      </p:sp>
      <p:sp>
        <p:nvSpPr>
          <p:cNvPr id="7" name="Shape 5"/>
          <p:cNvSpPr/>
          <p:nvPr/>
        </p:nvSpPr>
        <p:spPr>
          <a:xfrm>
            <a:off x="504062" y="3649773"/>
            <a:ext cx="8135876" cy="412627"/>
          </a:xfrm>
          <a:prstGeom prst="rect">
            <a:avLst/>
          </a:prstGeom>
          <a:solidFill>
            <a:srgbClr val="CDCDCD">
              <a:alpha val="20000"/>
            </a:srgbClr>
          </a:solidFill>
          <a:ln/>
        </p:spPr>
      </p:sp>
      <p:sp>
        <p:nvSpPr>
          <p:cNvPr id="8" name="Shape 6"/>
          <p:cNvSpPr/>
          <p:nvPr/>
        </p:nvSpPr>
        <p:spPr>
          <a:xfrm>
            <a:off x="504062" y="4062400"/>
            <a:ext cx="8135876" cy="412627"/>
          </a:xfrm>
          <a:prstGeom prst="rect">
            <a:avLst/>
          </a:prstGeom>
          <a:solidFill>
            <a:srgbClr val="666666">
              <a:alpha val="20000"/>
            </a:srgbClr>
          </a:solidFill>
          <a:ln/>
        </p:spPr>
      </p:sp>
      <p:sp>
        <p:nvSpPr>
          <p:cNvPr id="9" name="Text 7"/>
          <p:cNvSpPr/>
          <p:nvPr/>
        </p:nvSpPr>
        <p:spPr>
          <a:xfrm>
            <a:off x="496186" y="660597"/>
            <a:ext cx="8151628" cy="44302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3525"/>
              </a:lnSpc>
              <a:buNone/>
            </a:pPr>
            <a:r>
              <a:rPr lang="en-US" sz="2820" b="1" dirty="0">
                <a:solidFill>
                  <a:srgbClr val="000000"/>
                </a:solidFill>
                <a:latin typeface="Heebo" pitchFamily="34" charset="0"/>
                <a:ea typeface="Heebo" pitchFamily="34" charset="-122"/>
                <a:cs typeface="Heebo" pitchFamily="34" charset="-120"/>
              </a:rPr>
              <a:t>4. 融資の形態</a:t>
            </a:r>
            <a:endParaRPr lang="en-US" sz="2820" dirty="0"/>
          </a:p>
        </p:txBody>
      </p:sp>
      <p:sp>
        <p:nvSpPr>
          <p:cNvPr id="10" name="Text 8"/>
          <p:cNvSpPr/>
          <p:nvPr/>
        </p:nvSpPr>
        <p:spPr>
          <a:xfrm>
            <a:off x="645829" y="1417059"/>
            <a:ext cx="1343591" cy="221512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ctr">
              <a:lnSpc>
                <a:spcPts val="1763"/>
              </a:lnSpc>
              <a:buNone/>
            </a:pPr>
            <a:r>
              <a:rPr lang="en-US" sz="1200" b="1" dirty="0">
                <a:solidFill>
                  <a:srgbClr val="000000"/>
                </a:solidFill>
                <a:latin typeface="Heebo" pitchFamily="34" charset="0"/>
                <a:ea typeface="Heebo" pitchFamily="34" charset="-122"/>
                <a:cs typeface="Heebo" pitchFamily="34" charset="-120"/>
              </a:rPr>
              <a:t>形態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2280831" y="1417059"/>
            <a:ext cx="1335715" cy="221512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763"/>
              </a:lnSpc>
              <a:buNone/>
            </a:pPr>
            <a:r>
              <a:rPr lang="en-US" sz="1200" b="1" dirty="0">
                <a:solidFill>
                  <a:srgbClr val="000000"/>
                </a:solidFill>
                <a:latin typeface="Heebo" pitchFamily="34" charset="0"/>
                <a:ea typeface="Heebo" pitchFamily="34" charset="-122"/>
                <a:cs typeface="Heebo" pitchFamily="34" charset="-120"/>
              </a:rPr>
              <a:t>主な器／代表例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907957" y="1417059"/>
            <a:ext cx="1335715" cy="221512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763"/>
              </a:lnSpc>
              <a:buNone/>
            </a:pPr>
            <a:r>
              <a:rPr lang="en-US" sz="1200" b="1" dirty="0">
                <a:solidFill>
                  <a:srgbClr val="000000"/>
                </a:solidFill>
                <a:latin typeface="Heebo" pitchFamily="34" charset="0"/>
                <a:ea typeface="Heebo" pitchFamily="34" charset="-122"/>
                <a:cs typeface="Heebo" pitchFamily="34" charset="-120"/>
              </a:rPr>
              <a:t>金利・上限の目安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5535083" y="1417059"/>
            <a:ext cx="1335715" cy="221512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763"/>
              </a:lnSpc>
              <a:buNone/>
            </a:pPr>
            <a:r>
              <a:rPr lang="en-US" sz="1200" b="1" dirty="0">
                <a:solidFill>
                  <a:srgbClr val="000000"/>
                </a:solidFill>
                <a:latin typeface="Heebo" pitchFamily="34" charset="0"/>
                <a:ea typeface="Heebo" pitchFamily="34" charset="-122"/>
                <a:cs typeface="Heebo" pitchFamily="34" charset="-120"/>
              </a:rPr>
              <a:t>審査スピード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7162209" y="1417059"/>
            <a:ext cx="1335961" cy="221512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763"/>
              </a:lnSpc>
              <a:buNone/>
            </a:pPr>
            <a:r>
              <a:rPr lang="en-US" sz="1200" b="1" dirty="0">
                <a:solidFill>
                  <a:srgbClr val="000000"/>
                </a:solidFill>
                <a:latin typeface="Heebo" pitchFamily="34" charset="0"/>
                <a:ea typeface="Heebo" pitchFamily="34" charset="-122"/>
                <a:cs typeface="Heebo" pitchFamily="34" charset="-120"/>
              </a:rPr>
              <a:t>借入・返済方法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645829" y="1824394"/>
            <a:ext cx="1343591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回転枠（クレカ）</a:t>
            </a:r>
            <a:endParaRPr lang="en-US" sz="1105" dirty="0"/>
          </a:p>
        </p:txBody>
      </p:sp>
      <p:sp>
        <p:nvSpPr>
          <p:cNvPr id="16" name="Text 14"/>
          <p:cNvSpPr/>
          <p:nvPr/>
        </p:nvSpPr>
        <p:spPr>
          <a:xfrm>
            <a:off x="2280831" y="1824394"/>
            <a:ext cx="1335715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805"/>
              </a:lnSpc>
              <a:buNone/>
            </a:pPr>
            <a:r>
              <a:rPr lang="en-US" sz="1050" dirty="0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銀行クレカ（BCA等）</a:t>
            </a:r>
            <a:endParaRPr lang="en-US" sz="1050" dirty="0"/>
          </a:p>
        </p:txBody>
      </p:sp>
      <p:sp>
        <p:nvSpPr>
          <p:cNvPr id="17" name="Text 15"/>
          <p:cNvSpPr/>
          <p:nvPr/>
        </p:nvSpPr>
        <p:spPr>
          <a:xfrm>
            <a:off x="3907957" y="1824394"/>
            <a:ext cx="1335715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上限1.75%/月</a:t>
            </a:r>
            <a:endParaRPr lang="en-US" sz="1105" dirty="0"/>
          </a:p>
        </p:txBody>
      </p:sp>
      <p:sp>
        <p:nvSpPr>
          <p:cNvPr id="18" name="Text 16"/>
          <p:cNvSpPr/>
          <p:nvPr/>
        </p:nvSpPr>
        <p:spPr>
          <a:xfrm>
            <a:off x="5535083" y="1824394"/>
            <a:ext cx="1335715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即時～数日</a:t>
            </a:r>
            <a:endParaRPr lang="en-US" sz="1105" dirty="0"/>
          </a:p>
        </p:txBody>
      </p:sp>
      <p:sp>
        <p:nvSpPr>
          <p:cNvPr id="19" name="Text 17"/>
          <p:cNvSpPr/>
          <p:nvPr/>
        </p:nvSpPr>
        <p:spPr>
          <a:xfrm>
            <a:off x="7162209" y="1824394"/>
            <a:ext cx="1335961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口座引落／アプリ等</a:t>
            </a:r>
            <a:endParaRPr lang="en-US" sz="1105" dirty="0"/>
          </a:p>
        </p:txBody>
      </p:sp>
      <p:sp>
        <p:nvSpPr>
          <p:cNvPr id="20" name="Text 18"/>
          <p:cNvSpPr/>
          <p:nvPr/>
        </p:nvSpPr>
        <p:spPr>
          <a:xfrm>
            <a:off x="645829" y="2237021"/>
            <a:ext cx="1343591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フリー（KTA/給与/BPKB）</a:t>
            </a:r>
            <a:endParaRPr lang="en-US" sz="1105" dirty="0"/>
          </a:p>
        </p:txBody>
      </p:sp>
      <p:sp>
        <p:nvSpPr>
          <p:cNvPr id="21" name="Text 19"/>
          <p:cNvSpPr/>
          <p:nvPr/>
        </p:nvSpPr>
        <p:spPr>
          <a:xfrm>
            <a:off x="2280831" y="2237021"/>
            <a:ext cx="1335715" cy="68041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Mandiri KSM／BRIguna／Adira（BPKB）</a:t>
            </a:r>
            <a:endParaRPr lang="en-US" sz="1105" dirty="0"/>
          </a:p>
        </p:txBody>
      </p:sp>
      <p:sp>
        <p:nvSpPr>
          <p:cNvPr id="22" name="Text 20"/>
          <p:cNvSpPr/>
          <p:nvPr/>
        </p:nvSpPr>
        <p:spPr>
          <a:xfrm>
            <a:off x="3907957" y="2237021"/>
            <a:ext cx="1335715" cy="453607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～1.5億Rp・～15年／BPKBは～5億Rp</a:t>
            </a:r>
            <a:endParaRPr lang="en-US" sz="1105" dirty="0"/>
          </a:p>
        </p:txBody>
      </p:sp>
      <p:sp>
        <p:nvSpPr>
          <p:cNvPr id="23" name="Text 21"/>
          <p:cNvSpPr/>
          <p:nvPr/>
        </p:nvSpPr>
        <p:spPr>
          <a:xfrm>
            <a:off x="5535083" y="2237021"/>
            <a:ext cx="1335715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最短1日～数日</a:t>
            </a:r>
            <a:endParaRPr lang="en-US" sz="1105" dirty="0"/>
          </a:p>
        </p:txBody>
      </p:sp>
      <p:sp>
        <p:nvSpPr>
          <p:cNvPr id="24" name="Text 22"/>
          <p:cNvSpPr/>
          <p:nvPr/>
        </p:nvSpPr>
        <p:spPr>
          <a:xfrm>
            <a:off x="7162209" y="2237021"/>
            <a:ext cx="1335961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引落／VA／アプリ</a:t>
            </a:r>
            <a:endParaRPr lang="en-US" sz="1105" dirty="0"/>
          </a:p>
        </p:txBody>
      </p:sp>
      <p:sp>
        <p:nvSpPr>
          <p:cNvPr id="25" name="Text 23"/>
          <p:cNvSpPr/>
          <p:nvPr/>
        </p:nvSpPr>
        <p:spPr>
          <a:xfrm>
            <a:off x="645829" y="3103255"/>
            <a:ext cx="1343591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POS分割</a:t>
            </a:r>
            <a:endParaRPr lang="en-US" sz="1105" dirty="0"/>
          </a:p>
        </p:txBody>
      </p:sp>
      <p:sp>
        <p:nvSpPr>
          <p:cNvPr id="26" name="Text 24"/>
          <p:cNvSpPr/>
          <p:nvPr/>
        </p:nvSpPr>
        <p:spPr>
          <a:xfrm>
            <a:off x="2280831" y="3103255"/>
            <a:ext cx="1335715" cy="453607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Home Credit／SPEKTRA等</a:t>
            </a:r>
            <a:endParaRPr lang="en-US" sz="1105" dirty="0"/>
          </a:p>
        </p:txBody>
      </p:sp>
      <p:sp>
        <p:nvSpPr>
          <p:cNvPr id="27" name="Text 25"/>
          <p:cNvSpPr/>
          <p:nvPr/>
        </p:nvSpPr>
        <p:spPr>
          <a:xfrm>
            <a:off x="3907957" y="3103255"/>
            <a:ext cx="1335715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プロモで低率～0%</a:t>
            </a:r>
            <a:endParaRPr lang="en-US" sz="1105" dirty="0"/>
          </a:p>
        </p:txBody>
      </p:sp>
      <p:sp>
        <p:nvSpPr>
          <p:cNvPr id="28" name="Text 26"/>
          <p:cNvSpPr/>
          <p:nvPr/>
        </p:nvSpPr>
        <p:spPr>
          <a:xfrm>
            <a:off x="5535083" y="3103255"/>
            <a:ext cx="1335715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店頭即時</a:t>
            </a:r>
            <a:endParaRPr lang="en-US" sz="1105" dirty="0"/>
          </a:p>
        </p:txBody>
      </p:sp>
      <p:sp>
        <p:nvSpPr>
          <p:cNvPr id="29" name="Text 27"/>
          <p:cNvSpPr/>
          <p:nvPr/>
        </p:nvSpPr>
        <p:spPr>
          <a:xfrm>
            <a:off x="7162209" y="3103255"/>
            <a:ext cx="1335961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小売網／VA／アプリ</a:t>
            </a:r>
            <a:endParaRPr lang="en-US" sz="1105" dirty="0"/>
          </a:p>
        </p:txBody>
      </p:sp>
      <p:sp>
        <p:nvSpPr>
          <p:cNvPr id="30" name="Text 28"/>
          <p:cNvSpPr/>
          <p:nvPr/>
        </p:nvSpPr>
        <p:spPr>
          <a:xfrm>
            <a:off x="645829" y="3742685"/>
            <a:ext cx="1343591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P2P（LPBBTI）</a:t>
            </a:r>
            <a:endParaRPr lang="en-US" sz="1105" dirty="0"/>
          </a:p>
        </p:txBody>
      </p:sp>
      <p:sp>
        <p:nvSpPr>
          <p:cNvPr id="31" name="Text 29"/>
          <p:cNvSpPr/>
          <p:nvPr/>
        </p:nvSpPr>
        <p:spPr>
          <a:xfrm>
            <a:off x="2280831" y="3742685"/>
            <a:ext cx="1335715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OJK登録各社</a:t>
            </a:r>
            <a:endParaRPr lang="en-US" sz="1105" dirty="0"/>
          </a:p>
        </p:txBody>
      </p:sp>
      <p:sp>
        <p:nvSpPr>
          <p:cNvPr id="32" name="Text 30"/>
          <p:cNvSpPr/>
          <p:nvPr/>
        </p:nvSpPr>
        <p:spPr>
          <a:xfrm>
            <a:off x="3907957" y="3742685"/>
            <a:ext cx="1335715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経済的利益 日次0.3→0.2→0.1%</a:t>
            </a:r>
            <a:endParaRPr lang="en-US" sz="1105" dirty="0"/>
          </a:p>
        </p:txBody>
      </p:sp>
      <p:sp>
        <p:nvSpPr>
          <p:cNvPr id="33" name="Text 31"/>
          <p:cNvSpPr/>
          <p:nvPr/>
        </p:nvSpPr>
        <p:spPr>
          <a:xfrm>
            <a:off x="5535083" y="3742685"/>
            <a:ext cx="1335715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分～時間</a:t>
            </a:r>
            <a:endParaRPr lang="en-US" sz="1105" dirty="0"/>
          </a:p>
        </p:txBody>
      </p:sp>
      <p:sp>
        <p:nvSpPr>
          <p:cNvPr id="34" name="Text 32"/>
          <p:cNvSpPr/>
          <p:nvPr/>
        </p:nvSpPr>
        <p:spPr>
          <a:xfrm>
            <a:off x="7162209" y="3742685"/>
            <a:ext cx="1335961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Eウォレット／VA</a:t>
            </a:r>
            <a:endParaRPr lang="en-US" sz="1105" dirty="0"/>
          </a:p>
        </p:txBody>
      </p:sp>
      <p:sp>
        <p:nvSpPr>
          <p:cNvPr id="35" name="Text 33"/>
          <p:cNvSpPr/>
          <p:nvPr/>
        </p:nvSpPr>
        <p:spPr>
          <a:xfrm>
            <a:off x="645829" y="4155312"/>
            <a:ext cx="1343591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質屋</a:t>
            </a:r>
            <a:endParaRPr lang="en-US" sz="1105" dirty="0"/>
          </a:p>
        </p:txBody>
      </p:sp>
      <p:sp>
        <p:nvSpPr>
          <p:cNvPr id="36" name="Text 34"/>
          <p:cNvSpPr/>
          <p:nvPr/>
        </p:nvSpPr>
        <p:spPr>
          <a:xfrm>
            <a:off x="2280831" y="4155312"/>
            <a:ext cx="1335715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Pegadaian等</a:t>
            </a:r>
            <a:endParaRPr lang="en-US" sz="1105" dirty="0"/>
          </a:p>
        </p:txBody>
      </p:sp>
      <p:sp>
        <p:nvSpPr>
          <p:cNvPr id="37" name="Text 35"/>
          <p:cNvSpPr/>
          <p:nvPr/>
        </p:nvSpPr>
        <p:spPr>
          <a:xfrm>
            <a:off x="3907957" y="4155312"/>
            <a:ext cx="1335715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料率は社別</a:t>
            </a:r>
            <a:endParaRPr lang="en-US" sz="1105" dirty="0"/>
          </a:p>
        </p:txBody>
      </p:sp>
      <p:sp>
        <p:nvSpPr>
          <p:cNvPr id="38" name="Text 36"/>
          <p:cNvSpPr/>
          <p:nvPr/>
        </p:nvSpPr>
        <p:spPr>
          <a:xfrm>
            <a:off x="5535083" y="4155312"/>
            <a:ext cx="1335715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即時</a:t>
            </a:r>
            <a:endParaRPr lang="en-US" sz="1105" dirty="0"/>
          </a:p>
        </p:txBody>
      </p:sp>
      <p:sp>
        <p:nvSpPr>
          <p:cNvPr id="39" name="Text 37"/>
          <p:cNvSpPr/>
          <p:nvPr/>
        </p:nvSpPr>
        <p:spPr>
          <a:xfrm>
            <a:off x="7162209" y="4155312"/>
            <a:ext cx="1335961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店舗／振込等</a:t>
            </a:r>
            <a:endParaRPr lang="en-US" sz="1105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96186" y="1443887"/>
            <a:ext cx="8151628" cy="44302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3525"/>
              </a:lnSpc>
              <a:buNone/>
            </a:pPr>
            <a:r>
              <a:rPr lang="en-US" sz="2820" b="1" dirty="0">
                <a:solidFill>
                  <a:srgbClr val="000000"/>
                </a:solidFill>
                <a:latin typeface="Heebo" pitchFamily="34" charset="0"/>
                <a:ea typeface="Heebo" pitchFamily="34" charset="-122"/>
                <a:cs typeface="Heebo" pitchFamily="34" charset="-120"/>
              </a:rPr>
              <a:t>5. 代表企業のSWOT（競合比較）</a:t>
            </a:r>
            <a:endParaRPr lang="en-US" sz="2820" dirty="0"/>
          </a:p>
        </p:txBody>
      </p:sp>
      <p:sp>
        <p:nvSpPr>
          <p:cNvPr id="3" name="Text 1"/>
          <p:cNvSpPr/>
          <p:nvPr/>
        </p:nvSpPr>
        <p:spPr>
          <a:xfrm>
            <a:off x="496186" y="2099561"/>
            <a:ext cx="8151628" cy="221512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763"/>
              </a:lnSpc>
              <a:buNone/>
            </a:pPr>
            <a:r>
              <a:rPr lang="en-US" sz="1410" b="1" dirty="0">
                <a:solidFill>
                  <a:srgbClr val="000000"/>
                </a:solidFill>
                <a:latin typeface="Heebo" pitchFamily="34" charset="0"/>
                <a:ea typeface="Heebo" pitchFamily="34" charset="-122"/>
                <a:cs typeface="Heebo" pitchFamily="34" charset="-120"/>
              </a:rPr>
              <a:t>Adira Finance（競合：BFI、WOM、MTFほか）https://www.adira.co.id/</a:t>
            </a:r>
            <a:endParaRPr lang="en-US" sz="1410" dirty="0"/>
          </a:p>
        </p:txBody>
      </p:sp>
      <p:sp>
        <p:nvSpPr>
          <p:cNvPr id="4" name="Text 2"/>
          <p:cNvSpPr/>
          <p:nvPr/>
        </p:nvSpPr>
        <p:spPr>
          <a:xfrm>
            <a:off x="496186" y="2541600"/>
            <a:ext cx="8151628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254000" indent="-254000" algn="l">
              <a:lnSpc>
                <a:spcPts val="1805"/>
              </a:lnSpc>
              <a:buSzPct val="100000"/>
              <a:buChar char="●"/>
            </a:pPr>
            <a:r>
              <a:rPr lang="en-US" sz="1105" dirty="0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要点：全国ネット×BPKB多目的が強み／中古車相場への感応度、運営コストが課題。POS・アプリでのクロスセル余地。（製品例：SolusiDana）</a:t>
            </a:r>
            <a:endParaRPr lang="en-US" sz="1105" dirty="0"/>
          </a:p>
        </p:txBody>
      </p:sp>
      <p:sp>
        <p:nvSpPr>
          <p:cNvPr id="5" name="Text 3"/>
          <p:cNvSpPr/>
          <p:nvPr/>
        </p:nvSpPr>
        <p:spPr>
          <a:xfrm>
            <a:off x="496186" y="2981054"/>
            <a:ext cx="8151628" cy="221512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763"/>
              </a:lnSpc>
              <a:buNone/>
            </a:pPr>
            <a:r>
              <a:rPr lang="en-US" sz="1410" b="1" dirty="0">
                <a:solidFill>
                  <a:srgbClr val="000000"/>
                </a:solidFill>
                <a:latin typeface="Heebo" pitchFamily="34" charset="0"/>
                <a:ea typeface="Heebo" pitchFamily="34" charset="-122"/>
                <a:cs typeface="Heebo" pitchFamily="34" charset="-120"/>
              </a:rPr>
              <a:t>FIFGROUP (Astra)（競合：Adira、WOM、BAF等）https://fifgroup.co.id/personal</a:t>
            </a:r>
            <a:endParaRPr lang="en-US" sz="1410" dirty="0"/>
          </a:p>
        </p:txBody>
      </p:sp>
      <p:sp>
        <p:nvSpPr>
          <p:cNvPr id="6" name="Text 4"/>
          <p:cNvSpPr/>
          <p:nvPr/>
        </p:nvSpPr>
        <p:spPr>
          <a:xfrm>
            <a:off x="496186" y="3423093"/>
            <a:ext cx="8151628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254000" indent="-254000" algn="l">
              <a:lnSpc>
                <a:spcPts val="1805"/>
              </a:lnSpc>
              <a:buSzPct val="100000"/>
              <a:buChar char="●"/>
            </a:pPr>
            <a:r>
              <a:rPr lang="en-US" sz="1105" dirty="0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要点：二輪深耕＋5ラインの裾野、Astra連携が強み。0%分割などでマージン圧、景気減速時の延滞に注意。</a:t>
            </a:r>
            <a:endParaRPr lang="en-US" sz="1105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96186" y="1003202"/>
            <a:ext cx="8151628" cy="44302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3525"/>
              </a:lnSpc>
              <a:buNone/>
            </a:pPr>
            <a:r>
              <a:rPr lang="en-US" sz="2820" b="1" dirty="0">
                <a:solidFill>
                  <a:srgbClr val="000000"/>
                </a:solidFill>
                <a:latin typeface="Heebo" pitchFamily="34" charset="0"/>
                <a:ea typeface="Heebo" pitchFamily="34" charset="-122"/>
                <a:cs typeface="Heebo" pitchFamily="34" charset="-120"/>
              </a:rPr>
              <a:t>5. 代表企業のSWOT（競合比較）</a:t>
            </a:r>
            <a:endParaRPr lang="en-US" sz="2820" dirty="0"/>
          </a:p>
        </p:txBody>
      </p:sp>
      <p:sp>
        <p:nvSpPr>
          <p:cNvPr id="3" name="Text 1"/>
          <p:cNvSpPr/>
          <p:nvPr/>
        </p:nvSpPr>
        <p:spPr>
          <a:xfrm>
            <a:off x="496186" y="1658876"/>
            <a:ext cx="8151628" cy="221512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763"/>
              </a:lnSpc>
              <a:buNone/>
            </a:pPr>
            <a:r>
              <a:rPr lang="en-US" sz="1410" b="1" dirty="0">
                <a:solidFill>
                  <a:srgbClr val="000000"/>
                </a:solidFill>
                <a:latin typeface="Heebo" pitchFamily="34" charset="0"/>
                <a:ea typeface="Heebo" pitchFamily="34" charset="-122"/>
                <a:cs typeface="Heebo" pitchFamily="34" charset="-120"/>
              </a:rPr>
              <a:t>Home Credit Indonesia（競合：SPEKTRA、Blibli PayLater などPOS/BNPL群）https://www.homecredit.co.id/</a:t>
            </a:r>
            <a:endParaRPr lang="en-US" sz="1410" dirty="0"/>
          </a:p>
        </p:txBody>
      </p:sp>
      <p:sp>
        <p:nvSpPr>
          <p:cNvPr id="4" name="Text 2"/>
          <p:cNvSpPr/>
          <p:nvPr/>
        </p:nvSpPr>
        <p:spPr>
          <a:xfrm>
            <a:off x="496186" y="2100915"/>
            <a:ext cx="8151628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254000" indent="-254000" algn="l">
              <a:lnSpc>
                <a:spcPts val="1805"/>
              </a:lnSpc>
              <a:buSzPct val="100000"/>
              <a:buChar char="●"/>
            </a:pPr>
            <a:r>
              <a:rPr lang="en-US" sz="1105" dirty="0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要点：店頭即時審査×広い加盟店。単価が小さく規模効率が課題。オムニ化の伸び代。</a:t>
            </a:r>
            <a:endParaRPr lang="en-US" sz="1105" dirty="0"/>
          </a:p>
        </p:txBody>
      </p:sp>
      <p:sp>
        <p:nvSpPr>
          <p:cNvPr id="5" name="Text 3"/>
          <p:cNvSpPr/>
          <p:nvPr/>
        </p:nvSpPr>
        <p:spPr>
          <a:xfrm>
            <a:off x="496186" y="2540369"/>
            <a:ext cx="8151628" cy="221512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763"/>
              </a:lnSpc>
              <a:buNone/>
            </a:pPr>
            <a:r>
              <a:rPr lang="en-US" sz="1410" b="1" dirty="0">
                <a:solidFill>
                  <a:srgbClr val="000000"/>
                </a:solidFill>
                <a:latin typeface="Heebo" pitchFamily="34" charset="0"/>
                <a:ea typeface="Heebo" pitchFamily="34" charset="-122"/>
                <a:cs typeface="Heebo" pitchFamily="34" charset="-120"/>
              </a:rPr>
              <a:t>Kredivo（FinAccel Finance）（競合：Akulaku、各EC PayLater、銀行PayLater）https://kredivo.id/</a:t>
            </a:r>
            <a:endParaRPr lang="en-US" sz="1410" dirty="0"/>
          </a:p>
        </p:txBody>
      </p:sp>
      <p:sp>
        <p:nvSpPr>
          <p:cNvPr id="6" name="Text 4"/>
          <p:cNvSpPr/>
          <p:nvPr/>
        </p:nvSpPr>
        <p:spPr>
          <a:xfrm>
            <a:off x="496186" y="2982408"/>
            <a:ext cx="8151628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254000" indent="-254000" algn="l">
              <a:lnSpc>
                <a:spcPts val="1805"/>
              </a:lnSpc>
              <a:buSzPct val="100000"/>
              <a:buChar char="●"/>
            </a:pPr>
            <a:r>
              <a:rPr lang="en-US" sz="1105" dirty="0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要点：強いBNPLブランド＋MF免許で現金型も。資金調達や規制強化の影響に敏感。</a:t>
            </a:r>
            <a:endParaRPr lang="en-US" sz="1105" dirty="0"/>
          </a:p>
        </p:txBody>
      </p:sp>
      <p:sp>
        <p:nvSpPr>
          <p:cNvPr id="7" name="Text 5"/>
          <p:cNvSpPr/>
          <p:nvPr/>
        </p:nvSpPr>
        <p:spPr>
          <a:xfrm>
            <a:off x="496186" y="3421862"/>
            <a:ext cx="8151628" cy="221512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763"/>
              </a:lnSpc>
              <a:buNone/>
            </a:pPr>
            <a:r>
              <a:rPr lang="en-US" sz="1410" b="1" dirty="0">
                <a:solidFill>
                  <a:srgbClr val="000000"/>
                </a:solidFill>
                <a:latin typeface="Heebo" pitchFamily="34" charset="0"/>
                <a:ea typeface="Heebo" pitchFamily="34" charset="-122"/>
                <a:cs typeface="Heebo" pitchFamily="34" charset="-120"/>
              </a:rPr>
              <a:t>Akulaku Finance Indonesia（競合：Kredivo、Home Credit、他マルチ）https://www.akulakufinance.co.id/</a:t>
            </a:r>
            <a:endParaRPr lang="en-US" sz="1410" dirty="0"/>
          </a:p>
        </p:txBody>
      </p:sp>
      <p:sp>
        <p:nvSpPr>
          <p:cNvPr id="8" name="Text 6"/>
          <p:cNvSpPr/>
          <p:nvPr/>
        </p:nvSpPr>
        <p:spPr>
          <a:xfrm>
            <a:off x="496186" y="3863901"/>
            <a:ext cx="8151628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254000" indent="-254000" algn="l">
              <a:lnSpc>
                <a:spcPts val="1805"/>
              </a:lnSpc>
              <a:buSzPct val="100000"/>
              <a:buChar char="●"/>
            </a:pPr>
            <a:r>
              <a:rPr lang="en-US" sz="1105" dirty="0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要点：EC連携×大規模ユーザーの与信力。2023年に監督上の是正も経験しコンプラ体制の強化が進む。</a:t>
            </a:r>
            <a:endParaRPr lang="en-US" sz="1105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3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96186" y="389860"/>
            <a:ext cx="8151628" cy="44302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3525"/>
              </a:lnSpc>
              <a:buNone/>
            </a:pPr>
            <a:r>
              <a:rPr lang="en-US" sz="2820" b="1" dirty="0">
                <a:solidFill>
                  <a:srgbClr val="000000"/>
                </a:solidFill>
                <a:latin typeface="Heebo" pitchFamily="34" charset="0"/>
                <a:ea typeface="Heebo" pitchFamily="34" charset="-122"/>
                <a:cs typeface="Heebo" pitchFamily="34" charset="-120"/>
              </a:rPr>
              <a:t>6. 今後の方向性について（2025–2028）</a:t>
            </a:r>
            <a:endParaRPr lang="en-US" sz="2820" dirty="0"/>
          </a:p>
        </p:txBody>
      </p:sp>
      <p:sp>
        <p:nvSpPr>
          <p:cNvPr id="3" name="Text 1"/>
          <p:cNvSpPr/>
          <p:nvPr/>
        </p:nvSpPr>
        <p:spPr>
          <a:xfrm>
            <a:off x="496186" y="1045535"/>
            <a:ext cx="8151628" cy="221512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763"/>
              </a:lnSpc>
              <a:buNone/>
            </a:pPr>
            <a:r>
              <a:rPr lang="en-US" sz="1410" b="1" dirty="0">
                <a:solidFill>
                  <a:srgbClr val="000000"/>
                </a:solidFill>
                <a:latin typeface="Heebo" pitchFamily="34" charset="0"/>
                <a:ea typeface="Heebo" pitchFamily="34" charset="-122"/>
                <a:cs typeface="Heebo" pitchFamily="34" charset="-120"/>
              </a:rPr>
              <a:t>規制は「量→質」へ</a:t>
            </a:r>
            <a:endParaRPr lang="en-US" sz="1410" dirty="0"/>
          </a:p>
        </p:txBody>
      </p:sp>
      <p:sp>
        <p:nvSpPr>
          <p:cNvPr id="4" name="Text 2"/>
          <p:cNvSpPr/>
          <p:nvPr/>
        </p:nvSpPr>
        <p:spPr>
          <a:xfrm>
            <a:off x="496186" y="1356608"/>
            <a:ext cx="8151628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P2P日次上限の段階引下げ（消費性0.2%→0.1%へ）と健全性指標の強化（流動性120%以上/NPL≤5% 等）で、与信効率・審査精度・回収生産性が勝負。ojk.go.id/HBT</a:t>
            </a:r>
            <a:endParaRPr lang="en-US" sz="1105" dirty="0"/>
          </a:p>
        </p:txBody>
      </p:sp>
      <p:sp>
        <p:nvSpPr>
          <p:cNvPr id="5" name="Text 3"/>
          <p:cNvSpPr/>
          <p:nvPr/>
        </p:nvSpPr>
        <p:spPr>
          <a:xfrm>
            <a:off x="496186" y="1848816"/>
            <a:ext cx="8151628" cy="221512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763"/>
              </a:lnSpc>
              <a:buNone/>
            </a:pPr>
            <a:r>
              <a:rPr lang="en-US" sz="1410" b="1" dirty="0">
                <a:solidFill>
                  <a:srgbClr val="000000"/>
                </a:solidFill>
                <a:latin typeface="Heebo" pitchFamily="34" charset="0"/>
                <a:ea typeface="Heebo" pitchFamily="34" charset="-122"/>
                <a:cs typeface="Heebo" pitchFamily="34" charset="-120"/>
              </a:rPr>
              <a:t>マルチ×デジタルの融合</a:t>
            </a:r>
            <a:endParaRPr lang="en-US" sz="1410" dirty="0"/>
          </a:p>
        </p:txBody>
      </p:sp>
      <p:sp>
        <p:nvSpPr>
          <p:cNvPr id="6" name="Text 4"/>
          <p:cNvSpPr/>
          <p:nvPr/>
        </p:nvSpPr>
        <p:spPr>
          <a:xfrm>
            <a:off x="496186" y="2045587"/>
            <a:ext cx="8151628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POS/BNPL起点でキャッシュ型（多目的/BPKB）に展開、アプリやスコアリングの精緻化で延滞低減とLTV最適化。fifgroup.co.id</a:t>
            </a:r>
            <a:endParaRPr lang="en-US" sz="1105" dirty="0"/>
          </a:p>
        </p:txBody>
      </p:sp>
      <p:sp>
        <p:nvSpPr>
          <p:cNvPr id="7" name="Text 5"/>
          <p:cNvSpPr/>
          <p:nvPr/>
        </p:nvSpPr>
        <p:spPr>
          <a:xfrm>
            <a:off x="509375" y="2415911"/>
            <a:ext cx="8151628" cy="221512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763"/>
              </a:lnSpc>
              <a:buNone/>
            </a:pPr>
            <a:r>
              <a:rPr lang="en-US" sz="1410" b="1" dirty="0">
                <a:solidFill>
                  <a:srgbClr val="000000"/>
                </a:solidFill>
                <a:latin typeface="Heebo" pitchFamily="34" charset="0"/>
                <a:ea typeface="Heebo" pitchFamily="34" charset="-122"/>
                <a:cs typeface="Heebo" pitchFamily="34" charset="-120"/>
              </a:rPr>
              <a:t>銀行の“アプリ完結”強化</a:t>
            </a:r>
            <a:endParaRPr lang="en-US" sz="1410" dirty="0"/>
          </a:p>
        </p:txBody>
      </p:sp>
      <p:sp>
        <p:nvSpPr>
          <p:cNvPr id="8" name="Text 6"/>
          <p:cNvSpPr/>
          <p:nvPr/>
        </p:nvSpPr>
        <p:spPr>
          <a:xfrm>
            <a:off x="496186" y="2624666"/>
            <a:ext cx="8151628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KSM/BRIgunaなど給与×アプリでUXを高速化。PayLater/分割と融資オーケストレーションへ。bankmandiri.co.id/bri.co.id</a:t>
            </a:r>
            <a:endParaRPr lang="en-US" sz="1105" dirty="0"/>
          </a:p>
        </p:txBody>
      </p:sp>
      <p:sp>
        <p:nvSpPr>
          <p:cNvPr id="9" name="Text 7"/>
          <p:cNvSpPr/>
          <p:nvPr/>
        </p:nvSpPr>
        <p:spPr>
          <a:xfrm>
            <a:off x="496186" y="2980589"/>
            <a:ext cx="8151628" cy="221512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763"/>
              </a:lnSpc>
              <a:buNone/>
            </a:pPr>
            <a:r>
              <a:rPr lang="en-US" sz="1410" b="1" dirty="0">
                <a:solidFill>
                  <a:srgbClr val="000000"/>
                </a:solidFill>
                <a:latin typeface="Heebo" pitchFamily="34" charset="0"/>
                <a:ea typeface="Heebo" pitchFamily="34" charset="-122"/>
                <a:cs typeface="Heebo" pitchFamily="34" charset="-120"/>
              </a:rPr>
              <a:t>協同組合のフォーマル化</a:t>
            </a:r>
            <a:endParaRPr lang="en-US" sz="1410" dirty="0"/>
          </a:p>
        </p:txBody>
      </p:sp>
      <p:sp>
        <p:nvSpPr>
          <p:cNvPr id="10" name="Text 8"/>
          <p:cNvSpPr/>
          <p:nvPr/>
        </p:nvSpPr>
        <p:spPr>
          <a:xfrm>
            <a:off x="496186" y="3194943"/>
            <a:ext cx="8151628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POJK 47/2024でKSJKとしてLJK化→地域・職域の薄層へ正規供給を拡大。ojk.go.id</a:t>
            </a:r>
            <a:endParaRPr lang="en-US" sz="1105" dirty="0"/>
          </a:p>
        </p:txBody>
      </p:sp>
      <p:sp>
        <p:nvSpPr>
          <p:cNvPr id="11" name="Text 9"/>
          <p:cNvSpPr/>
          <p:nvPr/>
        </p:nvSpPr>
        <p:spPr>
          <a:xfrm>
            <a:off x="496186" y="3586042"/>
            <a:ext cx="8151628" cy="221512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763"/>
              </a:lnSpc>
              <a:buNone/>
            </a:pPr>
            <a:r>
              <a:rPr lang="en-US" sz="1410" b="1" dirty="0">
                <a:solidFill>
                  <a:srgbClr val="000000"/>
                </a:solidFill>
                <a:latin typeface="Heebo" pitchFamily="34" charset="0"/>
                <a:ea typeface="Heebo" pitchFamily="34" charset="-122"/>
                <a:cs typeface="Heebo" pitchFamily="34" charset="-120"/>
              </a:rPr>
              <a:t>コンダクトとデータ保護が競争力に</a:t>
            </a:r>
            <a:endParaRPr lang="en-US" sz="1410" dirty="0"/>
          </a:p>
        </p:txBody>
      </p:sp>
      <p:sp>
        <p:nvSpPr>
          <p:cNvPr id="12" name="Text 10"/>
          <p:cNvSpPr/>
          <p:nvPr/>
        </p:nvSpPr>
        <p:spPr>
          <a:xfrm>
            <a:off x="496186" y="3782813"/>
            <a:ext cx="8151628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POJK 6/2022（Market Conduct）徹底、SLIK/iDeb活用、個人データ保護法制の順守がブランド/資金調達コストに直結。ojk.go.id</a:t>
            </a:r>
            <a:endParaRPr lang="en-US" sz="1105" dirty="0"/>
          </a:p>
        </p:txBody>
      </p:sp>
      <p:sp>
        <p:nvSpPr>
          <p:cNvPr id="13" name="Text 11"/>
          <p:cNvSpPr/>
          <p:nvPr/>
        </p:nvSpPr>
        <p:spPr>
          <a:xfrm>
            <a:off x="496186" y="4143133"/>
            <a:ext cx="8151628" cy="221512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763"/>
              </a:lnSpc>
              <a:buNone/>
            </a:pPr>
            <a:r>
              <a:rPr lang="en-US" sz="1410" b="1" dirty="0">
                <a:solidFill>
                  <a:srgbClr val="000000"/>
                </a:solidFill>
                <a:latin typeface="Heebo" pitchFamily="34" charset="0"/>
                <a:ea typeface="Heebo" pitchFamily="34" charset="-122"/>
                <a:cs typeface="Heebo" pitchFamily="34" charset="-120"/>
              </a:rPr>
              <a:t>BNPLの健全化</a:t>
            </a:r>
            <a:endParaRPr lang="en-US" sz="1410" dirty="0"/>
          </a:p>
        </p:txBody>
      </p:sp>
      <p:sp>
        <p:nvSpPr>
          <p:cNvPr id="14" name="Text 12"/>
          <p:cNvSpPr/>
          <p:nvPr/>
        </p:nvSpPr>
        <p:spPr>
          <a:xfrm>
            <a:off x="496186" y="4317919"/>
            <a:ext cx="8151628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経済的利益の上限や年齢・所得要件、SLIK記録などの設計（OJK発表）で、過剰与信の抑制と定着の両立へ。ojk.go.id</a:t>
            </a:r>
            <a:endParaRPr lang="en-US" sz="1105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4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96186" y="1533230"/>
            <a:ext cx="8151628" cy="44302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3525"/>
              </a:lnSpc>
              <a:buNone/>
            </a:pPr>
            <a:r>
              <a:rPr lang="en-US" sz="2820" b="1" dirty="0">
                <a:solidFill>
                  <a:srgbClr val="000000"/>
                </a:solidFill>
                <a:latin typeface="Heebo" pitchFamily="34" charset="0"/>
                <a:ea typeface="Heebo" pitchFamily="34" charset="-122"/>
                <a:cs typeface="Heebo" pitchFamily="34" charset="-120"/>
              </a:rPr>
              <a:t>7. 実務チェックリスト（選定ポイント）</a:t>
            </a:r>
            <a:endParaRPr lang="en-US" sz="2820" dirty="0"/>
          </a:p>
        </p:txBody>
      </p:sp>
      <p:sp>
        <p:nvSpPr>
          <p:cNvPr id="3" name="Text 1"/>
          <p:cNvSpPr/>
          <p:nvPr/>
        </p:nvSpPr>
        <p:spPr>
          <a:xfrm>
            <a:off x="496186" y="2196780"/>
            <a:ext cx="8151628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254000" indent="-254000" algn="l">
              <a:lnSpc>
                <a:spcPts val="1805"/>
              </a:lnSpc>
              <a:buSzPct val="100000"/>
              <a:buChar char="●"/>
            </a:pPr>
            <a:r>
              <a:rPr lang="en-US" sz="1105" dirty="0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登録・許認可の確認（OJK/BI/KSJK/質屋）</a:t>
            </a:r>
            <a:endParaRPr lang="en-US" sz="1105" dirty="0"/>
          </a:p>
        </p:txBody>
      </p:sp>
      <p:sp>
        <p:nvSpPr>
          <p:cNvPr id="4" name="Text 2"/>
          <p:cNvSpPr/>
          <p:nvPr/>
        </p:nvSpPr>
        <p:spPr>
          <a:xfrm>
            <a:off x="496186" y="2481053"/>
            <a:ext cx="8151628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254000" indent="-254000" algn="l">
              <a:lnSpc>
                <a:spcPts val="1805"/>
              </a:lnSpc>
              <a:buSzPct val="100000"/>
              <a:buChar char="●"/>
            </a:pPr>
            <a:r>
              <a:rPr lang="en-US" sz="1105" dirty="0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金利・手数料の“総額表示”（＝経済的利益）と上限適合（P2P・BNPL）。ojk.go.id</a:t>
            </a:r>
            <a:endParaRPr lang="en-US" sz="1105" dirty="0"/>
          </a:p>
        </p:txBody>
      </p:sp>
      <p:sp>
        <p:nvSpPr>
          <p:cNvPr id="5" name="Text 3"/>
          <p:cNvSpPr/>
          <p:nvPr/>
        </p:nvSpPr>
        <p:spPr>
          <a:xfrm>
            <a:off x="496186" y="2765327"/>
            <a:ext cx="8151628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254000" indent="-254000" algn="l">
              <a:lnSpc>
                <a:spcPts val="1805"/>
              </a:lnSpc>
              <a:buSzPct val="100000"/>
              <a:buChar char="●"/>
            </a:pPr>
            <a:r>
              <a:rPr lang="en-US" sz="1105" dirty="0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審査情報（SLIK/iDebの活用／同意取得）。ojk.go.id</a:t>
            </a:r>
            <a:endParaRPr lang="en-US" sz="1105" dirty="0"/>
          </a:p>
        </p:txBody>
      </p:sp>
      <p:sp>
        <p:nvSpPr>
          <p:cNvPr id="6" name="Text 4"/>
          <p:cNvSpPr/>
          <p:nvPr/>
        </p:nvSpPr>
        <p:spPr>
          <a:xfrm>
            <a:off x="496186" y="3049600"/>
            <a:ext cx="8151628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254000" indent="-254000" algn="l">
              <a:lnSpc>
                <a:spcPts val="1805"/>
              </a:lnSpc>
              <a:buSzPct val="100000"/>
              <a:buChar char="●"/>
            </a:pPr>
            <a:r>
              <a:rPr lang="en-US" sz="1105" dirty="0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返済チャネルの多様性と手数料（VA／小売チャネル／アプリ）。Home Credit/adira.co.id</a:t>
            </a:r>
            <a:endParaRPr lang="en-US" sz="1105" dirty="0"/>
          </a:p>
        </p:txBody>
      </p:sp>
      <p:sp>
        <p:nvSpPr>
          <p:cNvPr id="7" name="Text 5"/>
          <p:cNvSpPr/>
          <p:nvPr/>
        </p:nvSpPr>
        <p:spPr>
          <a:xfrm>
            <a:off x="496186" y="3333873"/>
            <a:ext cx="8151628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254000" indent="-254000" algn="l">
              <a:lnSpc>
                <a:spcPts val="1805"/>
              </a:lnSpc>
              <a:buSzPct val="100000"/>
              <a:buChar char="●"/>
            </a:pPr>
            <a:r>
              <a:rPr lang="en-US" sz="1105" dirty="0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苦情対応・Market Conductの体制（POJK 6/2022）。ojk.go.id</a:t>
            </a:r>
            <a:endParaRPr lang="en-US" sz="1105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5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96186" y="1937365"/>
            <a:ext cx="8151628" cy="44302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3525"/>
              </a:lnSpc>
              <a:buNone/>
            </a:pPr>
            <a:r>
              <a:rPr lang="en-US" sz="2820" b="1" dirty="0">
                <a:solidFill>
                  <a:srgbClr val="000000"/>
                </a:solidFill>
                <a:latin typeface="Heebo" pitchFamily="34" charset="0"/>
                <a:ea typeface="Heebo" pitchFamily="34" charset="-122"/>
                <a:cs typeface="Heebo" pitchFamily="34" charset="-120"/>
              </a:rPr>
              <a:t>付録A：簡易サマリー（日本⇄インドネシア）</a:t>
            </a:r>
            <a:endParaRPr lang="en-US" sz="2820" dirty="0"/>
          </a:p>
        </p:txBody>
      </p:sp>
      <p:sp>
        <p:nvSpPr>
          <p:cNvPr id="3" name="Text 1"/>
          <p:cNvSpPr/>
          <p:nvPr/>
        </p:nvSpPr>
        <p:spPr>
          <a:xfrm>
            <a:off x="496186" y="2593040"/>
            <a:ext cx="8151628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日本の大手カードローンに相当するボリュームは、インドネシアでは銀行KTA/給与＋クレカ回転枠が担い、マルチはオート・家電POS・BPKB担保で補完。</a:t>
            </a:r>
            <a:endParaRPr lang="en-US" sz="1105" dirty="0"/>
          </a:p>
        </p:txBody>
      </p:sp>
      <p:sp>
        <p:nvSpPr>
          <p:cNvPr id="4" name="Text 2"/>
          <p:cNvSpPr/>
          <p:nvPr/>
        </p:nvSpPr>
        <p:spPr>
          <a:xfrm>
            <a:off x="496186" y="2979331"/>
            <a:ext cx="8151628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デジタル小口はP2P/BNPLが牽引するが、日次上限の段階引下げと行為規制強化で「持続的モデル」へ改良中。ojk.go.id</a:t>
            </a:r>
            <a:endParaRPr lang="en-US" sz="1105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6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96186" y="1959640"/>
            <a:ext cx="8151628" cy="44302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3525"/>
              </a:lnSpc>
              <a:buNone/>
            </a:pPr>
            <a:r>
              <a:rPr lang="en-US" sz="2820" b="1" dirty="0">
                <a:solidFill>
                  <a:srgbClr val="000000"/>
                </a:solidFill>
                <a:latin typeface="Heebo" pitchFamily="34" charset="0"/>
                <a:ea typeface="Heebo" pitchFamily="34" charset="-122"/>
                <a:cs typeface="Heebo" pitchFamily="34" charset="-120"/>
              </a:rPr>
              <a:t>付録B：リスク注意（現地でありがちな落とし穴）</a:t>
            </a:r>
            <a:endParaRPr lang="en-US" sz="2820" dirty="0"/>
          </a:p>
        </p:txBody>
      </p:sp>
      <p:sp>
        <p:nvSpPr>
          <p:cNvPr id="3" name="Text 1"/>
          <p:cNvSpPr/>
          <p:nvPr/>
        </p:nvSpPr>
        <p:spPr>
          <a:xfrm>
            <a:off x="496186" y="2623190"/>
            <a:ext cx="8151628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254000" indent="-254000" algn="l">
              <a:lnSpc>
                <a:spcPts val="1805"/>
              </a:lnSpc>
              <a:buSzPct val="100000"/>
              <a:buChar char="●"/>
            </a:pPr>
            <a:r>
              <a:rPr lang="en-US" sz="1105" dirty="0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非公式業者（闇金）や違法アプリの混在。OJK/タスクフォースが取締強化中。Iru</a:t>
            </a:r>
            <a:endParaRPr lang="en-US" sz="1105" dirty="0"/>
          </a:p>
        </p:txBody>
      </p:sp>
      <p:sp>
        <p:nvSpPr>
          <p:cNvPr id="4" name="Text 2"/>
          <p:cNvSpPr/>
          <p:nvPr/>
        </p:nvSpPr>
        <p:spPr>
          <a:xfrm>
            <a:off x="496186" y="2907463"/>
            <a:ext cx="8151628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254000" indent="-254000" algn="l">
              <a:lnSpc>
                <a:spcPts val="1805"/>
              </a:lnSpc>
              <a:buSzPct val="100000"/>
              <a:buChar char="●"/>
            </a:pPr>
            <a:r>
              <a:rPr lang="en-US" sz="1105" dirty="0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表示が“月率/日率”で比較しづらい：経済的利益（利息＋手数料の合算）で比較する。ojk</a:t>
            </a:r>
            <a:endParaRPr lang="en-US" sz="1105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96186" y="389860"/>
            <a:ext cx="8151628" cy="44302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3525"/>
              </a:lnSpc>
              <a:buNone/>
            </a:pPr>
            <a:r>
              <a:rPr lang="en-US" sz="2820" b="1" dirty="0">
                <a:solidFill>
                  <a:srgbClr val="000000"/>
                </a:solidFill>
                <a:latin typeface="Heebo" pitchFamily="34" charset="0"/>
                <a:ea typeface="Heebo" pitchFamily="34" charset="-122"/>
                <a:cs typeface="Heebo" pitchFamily="34" charset="-120"/>
              </a:rPr>
              <a:t>1. 定義と分類</a:t>
            </a:r>
            <a:endParaRPr lang="en-US" sz="2820" dirty="0"/>
          </a:p>
        </p:txBody>
      </p:sp>
      <p:sp>
        <p:nvSpPr>
          <p:cNvPr id="3" name="Text 1"/>
          <p:cNvSpPr/>
          <p:nvPr/>
        </p:nvSpPr>
        <p:spPr>
          <a:xfrm>
            <a:off x="496186" y="975199"/>
            <a:ext cx="8151628" cy="221512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763"/>
              </a:lnSpc>
              <a:buNone/>
            </a:pPr>
            <a:r>
              <a:rPr lang="en-US" sz="1410" b="1" dirty="0">
                <a:solidFill>
                  <a:srgbClr val="000000"/>
                </a:solidFill>
                <a:latin typeface="Heebo" pitchFamily="34" charset="0"/>
                <a:ea typeface="Heebo" pitchFamily="34" charset="-122"/>
                <a:cs typeface="Heebo" pitchFamily="34" charset="-120"/>
              </a:rPr>
              <a:t>銀行系（日本の銀行カードローン/フリーローンに近い）</a:t>
            </a:r>
            <a:endParaRPr lang="en-US" sz="1410" dirty="0"/>
          </a:p>
        </p:txBody>
      </p:sp>
      <p:sp>
        <p:nvSpPr>
          <p:cNvPr id="4" name="Text 2"/>
          <p:cNvSpPr/>
          <p:nvPr/>
        </p:nvSpPr>
        <p:spPr>
          <a:xfrm>
            <a:off x="496186" y="1303858"/>
            <a:ext cx="8151628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例：Mandiri KSM（無担保・最大1.5億Rp・最長15年・「書類完備で最短1日で実行」を掲示）、BRIguna（給与口座連動で最長15年）。bankmandiri.co.id/bri.co.id</a:t>
            </a:r>
            <a:endParaRPr lang="en-US" sz="1105" dirty="0"/>
          </a:p>
        </p:txBody>
      </p:sp>
      <p:sp>
        <p:nvSpPr>
          <p:cNvPr id="5" name="Text 3"/>
          <p:cNvSpPr/>
          <p:nvPr/>
        </p:nvSpPr>
        <p:spPr>
          <a:xfrm>
            <a:off x="496186" y="1725722"/>
            <a:ext cx="8151628" cy="221512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763"/>
              </a:lnSpc>
              <a:buNone/>
            </a:pPr>
            <a:r>
              <a:rPr lang="en-US" sz="1410" b="1" dirty="0">
                <a:solidFill>
                  <a:srgbClr val="000000"/>
                </a:solidFill>
                <a:latin typeface="Heebo" pitchFamily="34" charset="0"/>
                <a:ea typeface="Heebo" pitchFamily="34" charset="-122"/>
                <a:cs typeface="Heebo" pitchFamily="34" charset="-120"/>
              </a:rPr>
              <a:t>マルチファイナンス（日本の消費者金融＋信販＋オートローンの合流イメージ）</a:t>
            </a:r>
            <a:endParaRPr lang="en-US" sz="1410" dirty="0"/>
          </a:p>
        </p:txBody>
      </p:sp>
      <p:sp>
        <p:nvSpPr>
          <p:cNvPr id="6" name="Text 4"/>
          <p:cNvSpPr/>
          <p:nvPr/>
        </p:nvSpPr>
        <p:spPr>
          <a:xfrm>
            <a:off x="496186" y="2041191"/>
            <a:ext cx="8151628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例：Adira（BPKB担保多目的＝最大5億Rp/最長60か月の訴求）、FIFGROUP（二輪・多目的・家電POS・生産性融資・イスラムの5ライン）。adira.co.id/fifgroup.co.id</a:t>
            </a:r>
            <a:endParaRPr lang="en-US" sz="1105" dirty="0"/>
          </a:p>
        </p:txBody>
      </p:sp>
      <p:sp>
        <p:nvSpPr>
          <p:cNvPr id="7" name="Text 5"/>
          <p:cNvSpPr/>
          <p:nvPr/>
        </p:nvSpPr>
        <p:spPr>
          <a:xfrm>
            <a:off x="496186" y="2471850"/>
            <a:ext cx="8151628" cy="221512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763"/>
              </a:lnSpc>
              <a:buNone/>
            </a:pPr>
            <a:r>
              <a:rPr lang="en-US" sz="1410" b="1" dirty="0">
                <a:solidFill>
                  <a:srgbClr val="000000"/>
                </a:solidFill>
                <a:latin typeface="Heebo" pitchFamily="34" charset="0"/>
                <a:ea typeface="Heebo" pitchFamily="34" charset="-122"/>
                <a:cs typeface="Heebo" pitchFamily="34" charset="-120"/>
              </a:rPr>
              <a:t>POS分割・BNPL/PayLater（日本のネット系ローン/ショッピング分割に近似）</a:t>
            </a:r>
            <a:endParaRPr lang="en-US" sz="1410" dirty="0"/>
          </a:p>
        </p:txBody>
      </p:sp>
      <p:sp>
        <p:nvSpPr>
          <p:cNvPr id="8" name="Text 6"/>
          <p:cNvSpPr/>
          <p:nvPr/>
        </p:nvSpPr>
        <p:spPr>
          <a:xfrm>
            <a:off x="496186" y="2769737"/>
            <a:ext cx="8151628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例：Home Credit（家電POS強み）、Kredivo・Akulaku（BNPL起点＋一部はマルチファイナンス免許で現金型も）。Home Credit/ojk.go.id</a:t>
            </a:r>
            <a:endParaRPr lang="en-US" sz="1105" dirty="0"/>
          </a:p>
        </p:txBody>
      </p:sp>
      <p:sp>
        <p:nvSpPr>
          <p:cNvPr id="9" name="Text 7"/>
          <p:cNvSpPr/>
          <p:nvPr/>
        </p:nvSpPr>
        <p:spPr>
          <a:xfrm>
            <a:off x="496186" y="3204792"/>
            <a:ext cx="8151628" cy="221512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763"/>
              </a:lnSpc>
              <a:buNone/>
            </a:pPr>
            <a:r>
              <a:rPr lang="en-US" sz="1410" b="1" dirty="0">
                <a:solidFill>
                  <a:srgbClr val="000000"/>
                </a:solidFill>
                <a:latin typeface="Heebo" pitchFamily="34" charset="0"/>
                <a:ea typeface="Heebo" pitchFamily="34" charset="-122"/>
                <a:cs typeface="Heebo" pitchFamily="34" charset="-120"/>
              </a:rPr>
              <a:t>P2Pレンディング（LPBBTI）</a:t>
            </a:r>
            <a:endParaRPr lang="en-US" sz="1410" dirty="0"/>
          </a:p>
        </p:txBody>
      </p:sp>
      <p:sp>
        <p:nvSpPr>
          <p:cNvPr id="10" name="Text 8"/>
          <p:cNvSpPr/>
          <p:nvPr/>
        </p:nvSpPr>
        <p:spPr>
          <a:xfrm>
            <a:off x="496186" y="3410357"/>
            <a:ext cx="8151628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OJKライセンスのオンライン融資プラットフォーム。POJK 40/2024でヘルス指標・流動性・NPL≤5%等の管理強化。ojk.go.id/HBT</a:t>
            </a:r>
            <a:endParaRPr lang="en-US" sz="1105" dirty="0"/>
          </a:p>
        </p:txBody>
      </p:sp>
      <p:sp>
        <p:nvSpPr>
          <p:cNvPr id="11" name="Text 9"/>
          <p:cNvSpPr/>
          <p:nvPr/>
        </p:nvSpPr>
        <p:spPr>
          <a:xfrm>
            <a:off x="496186" y="3761888"/>
            <a:ext cx="8151628" cy="221512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763"/>
              </a:lnSpc>
              <a:buNone/>
            </a:pPr>
            <a:r>
              <a:rPr lang="en-US" sz="1410" b="1" dirty="0">
                <a:solidFill>
                  <a:srgbClr val="000000"/>
                </a:solidFill>
                <a:latin typeface="Heebo" pitchFamily="34" charset="0"/>
                <a:ea typeface="Heebo" pitchFamily="34" charset="-122"/>
                <a:cs typeface="Heebo" pitchFamily="34" charset="-120"/>
              </a:rPr>
              <a:t>質屋（Pergadaian）</a:t>
            </a:r>
            <a:endParaRPr lang="en-US" sz="1410" dirty="0"/>
          </a:p>
        </p:txBody>
      </p:sp>
      <p:sp>
        <p:nvSpPr>
          <p:cNvPr id="12" name="Text 10"/>
          <p:cNvSpPr/>
          <p:nvPr/>
        </p:nvSpPr>
        <p:spPr>
          <a:xfrm>
            <a:off x="496186" y="3941075"/>
            <a:ext cx="8151628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動産担保の短期資金。POJK 39/2024で制度強化。ojk.go.id</a:t>
            </a:r>
            <a:endParaRPr lang="en-US" sz="1105" dirty="0"/>
          </a:p>
        </p:txBody>
      </p:sp>
      <p:sp>
        <p:nvSpPr>
          <p:cNvPr id="13" name="Text 11"/>
          <p:cNvSpPr/>
          <p:nvPr/>
        </p:nvSpPr>
        <p:spPr>
          <a:xfrm>
            <a:off x="496186" y="4275017"/>
            <a:ext cx="8151628" cy="221512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763"/>
              </a:lnSpc>
              <a:buNone/>
            </a:pPr>
            <a:r>
              <a:rPr lang="en-US" sz="1410" b="1" dirty="0">
                <a:solidFill>
                  <a:srgbClr val="000000"/>
                </a:solidFill>
                <a:latin typeface="Heebo" pitchFamily="34" charset="0"/>
                <a:ea typeface="Heebo" pitchFamily="34" charset="-122"/>
                <a:cs typeface="Heebo" pitchFamily="34" charset="-120"/>
              </a:rPr>
              <a:t>協同組合（KSP→KSJK）</a:t>
            </a:r>
            <a:endParaRPr lang="en-US" sz="1410" dirty="0"/>
          </a:p>
        </p:txBody>
      </p:sp>
      <p:sp>
        <p:nvSpPr>
          <p:cNvPr id="14" name="Text 12"/>
          <p:cNvSpPr/>
          <p:nvPr/>
        </p:nvSpPr>
        <p:spPr>
          <a:xfrm>
            <a:off x="496186" y="4454210"/>
            <a:ext cx="8151628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金融活動型はPOJK 47/2024の枠組みでOJK監督へ。ojk.go.id</a:t>
            </a:r>
            <a:endParaRPr lang="en-US" sz="1105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496186" y="2687797"/>
            <a:ext cx="8151628" cy="15752"/>
          </a:xfrm>
          <a:prstGeom prst="line">
            <a:avLst/>
          </a:prstGeom>
          <a:noFill/>
          <a:ln w="12700">
            <a:solidFill>
              <a:srgbClr val="E0E3F6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2356884" y="2546030"/>
            <a:ext cx="283535" cy="283535"/>
          </a:xfrm>
          <a:prstGeom prst="roundRect">
            <a:avLst>
              <a:gd name="adj" fmla="val 16667"/>
            </a:avLst>
          </a:prstGeom>
          <a:solidFill>
            <a:srgbClr val="E0E3F6"/>
          </a:solidFill>
          <a:ln/>
        </p:spPr>
      </p:sp>
      <p:sp>
        <p:nvSpPr>
          <p:cNvPr id="4" name="Shape 2"/>
          <p:cNvSpPr/>
          <p:nvPr/>
        </p:nvSpPr>
        <p:spPr>
          <a:xfrm>
            <a:off x="6503581" y="2546030"/>
            <a:ext cx="283535" cy="283535"/>
          </a:xfrm>
          <a:prstGeom prst="roundRect">
            <a:avLst>
              <a:gd name="adj" fmla="val 16667"/>
            </a:avLst>
          </a:prstGeom>
          <a:solidFill>
            <a:srgbClr val="E0E3F6"/>
          </a:solidFill>
          <a:ln/>
        </p:spPr>
      </p:sp>
      <p:sp>
        <p:nvSpPr>
          <p:cNvPr id="5" name="Text 3"/>
          <p:cNvSpPr/>
          <p:nvPr/>
        </p:nvSpPr>
        <p:spPr>
          <a:xfrm>
            <a:off x="496186" y="1438472"/>
            <a:ext cx="8151628" cy="44302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3525"/>
              </a:lnSpc>
              <a:buNone/>
            </a:pPr>
            <a:r>
              <a:rPr lang="en-US" sz="2820" b="1" dirty="0">
                <a:solidFill>
                  <a:srgbClr val="000000"/>
                </a:solidFill>
                <a:latin typeface="Heebo" pitchFamily="34" charset="0"/>
                <a:ea typeface="Heebo" pitchFamily="34" charset="-122"/>
                <a:cs typeface="Heebo" pitchFamily="34" charset="-120"/>
              </a:rPr>
              <a:t>2. 規制の枠組み - 監督体制と枠組み</a:t>
            </a:r>
            <a:endParaRPr lang="en-US" sz="2820" dirty="0"/>
          </a:p>
        </p:txBody>
      </p:sp>
      <p:sp>
        <p:nvSpPr>
          <p:cNvPr id="6" name="Text 4"/>
          <p:cNvSpPr/>
          <p:nvPr/>
        </p:nvSpPr>
        <p:spPr>
          <a:xfrm>
            <a:off x="496186" y="2094146"/>
            <a:ext cx="8151628" cy="221512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763"/>
              </a:lnSpc>
              <a:buNone/>
            </a:pPr>
            <a:r>
              <a:rPr lang="en-US" sz="1410" b="1" dirty="0">
                <a:solidFill>
                  <a:srgbClr val="000000"/>
                </a:solidFill>
                <a:latin typeface="Heebo" pitchFamily="34" charset="0"/>
                <a:ea typeface="Heebo" pitchFamily="34" charset="-122"/>
                <a:cs typeface="Heebo" pitchFamily="34" charset="-120"/>
              </a:rPr>
              <a:t>ステップ1：監督体制と枠組み</a:t>
            </a:r>
            <a:endParaRPr lang="en-US" sz="1410" dirty="0"/>
          </a:p>
        </p:txBody>
      </p:sp>
      <p:sp>
        <p:nvSpPr>
          <p:cNvPr id="7" name="Text 5"/>
          <p:cNvSpPr/>
          <p:nvPr/>
        </p:nvSpPr>
        <p:spPr>
          <a:xfrm>
            <a:off x="637953" y="3099227"/>
            <a:ext cx="3721395" cy="453607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ctr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監督当局：OJK（金融サービス庁）がノンバンク（マルチファイナンス、P2P、質屋、LKM等）を監督。クレジットカードは銀行商品で、決済面のルールはBIが所管。</a:t>
            </a:r>
            <a:endParaRPr lang="en-US" sz="1105" dirty="0"/>
          </a:p>
        </p:txBody>
      </p:sp>
      <p:sp>
        <p:nvSpPr>
          <p:cNvPr id="8" name="Text 6"/>
          <p:cNvSpPr/>
          <p:nvPr/>
        </p:nvSpPr>
        <p:spPr>
          <a:xfrm>
            <a:off x="4784651" y="2998119"/>
            <a:ext cx="3721395" cy="68041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ctr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横断的保護規制：OJKの「消費者保護・市場行動規制（POJK 22/2023）」が全PUJK（金融事業者）に適用。個人データは「個人データ保護法（UU 27/2022）」に従う。</a:t>
            </a:r>
            <a:endParaRPr lang="en-US" sz="1105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496186" y="1089468"/>
            <a:ext cx="8151628" cy="3620238"/>
          </a:xfrm>
          <a:prstGeom prst="roundRect">
            <a:avLst>
              <a:gd name="adj" fmla="val 489"/>
            </a:avLst>
          </a:prstGeom>
          <a:solidFill>
            <a:srgbClr val="000000">
              <a:alpha val="0"/>
            </a:srgbClr>
          </a:solidFill>
          <a:ln w="109">
            <a:solidFill>
              <a:srgbClr val="B2B2B2">
                <a:alpha val="50000"/>
              </a:srgbClr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504062" y="1097344"/>
            <a:ext cx="8135876" cy="407335"/>
          </a:xfrm>
          <a:prstGeom prst="rect">
            <a:avLst/>
          </a:prstGeom>
          <a:solidFill>
            <a:srgbClr val="CDCDCD">
              <a:alpha val="20000"/>
            </a:srgbClr>
          </a:solidFill>
          <a:ln/>
        </p:spPr>
      </p:sp>
      <p:sp>
        <p:nvSpPr>
          <p:cNvPr id="4" name="Shape 2"/>
          <p:cNvSpPr/>
          <p:nvPr/>
        </p:nvSpPr>
        <p:spPr>
          <a:xfrm>
            <a:off x="504062" y="1504679"/>
            <a:ext cx="8135876" cy="639430"/>
          </a:xfrm>
          <a:prstGeom prst="rect">
            <a:avLst/>
          </a:prstGeom>
          <a:solidFill>
            <a:srgbClr val="666666">
              <a:alpha val="20000"/>
            </a:srgbClr>
          </a:solidFill>
          <a:ln/>
        </p:spPr>
      </p:sp>
      <p:sp>
        <p:nvSpPr>
          <p:cNvPr id="5" name="Shape 3"/>
          <p:cNvSpPr/>
          <p:nvPr/>
        </p:nvSpPr>
        <p:spPr>
          <a:xfrm>
            <a:off x="504062" y="2144109"/>
            <a:ext cx="8135876" cy="1319840"/>
          </a:xfrm>
          <a:prstGeom prst="rect">
            <a:avLst/>
          </a:prstGeom>
          <a:solidFill>
            <a:srgbClr val="CDCDCD">
              <a:alpha val="20000"/>
            </a:srgbClr>
          </a:solidFill>
          <a:ln/>
        </p:spPr>
      </p:sp>
      <p:sp>
        <p:nvSpPr>
          <p:cNvPr id="6" name="Shape 4"/>
          <p:cNvSpPr/>
          <p:nvPr/>
        </p:nvSpPr>
        <p:spPr>
          <a:xfrm>
            <a:off x="504062" y="3463950"/>
            <a:ext cx="8135876" cy="412627"/>
          </a:xfrm>
          <a:prstGeom prst="rect">
            <a:avLst/>
          </a:prstGeom>
          <a:solidFill>
            <a:srgbClr val="666666">
              <a:alpha val="20000"/>
            </a:srgbClr>
          </a:solidFill>
          <a:ln/>
        </p:spPr>
      </p:sp>
      <p:sp>
        <p:nvSpPr>
          <p:cNvPr id="7" name="Shape 5"/>
          <p:cNvSpPr/>
          <p:nvPr/>
        </p:nvSpPr>
        <p:spPr>
          <a:xfrm>
            <a:off x="504062" y="3876577"/>
            <a:ext cx="8135876" cy="412627"/>
          </a:xfrm>
          <a:prstGeom prst="rect">
            <a:avLst/>
          </a:prstGeom>
          <a:solidFill>
            <a:srgbClr val="CDCDCD">
              <a:alpha val="20000"/>
            </a:srgbClr>
          </a:solidFill>
          <a:ln/>
        </p:spPr>
      </p:sp>
      <p:sp>
        <p:nvSpPr>
          <p:cNvPr id="8" name="Shape 6"/>
          <p:cNvSpPr/>
          <p:nvPr/>
        </p:nvSpPr>
        <p:spPr>
          <a:xfrm>
            <a:off x="504062" y="4289203"/>
            <a:ext cx="8135876" cy="412627"/>
          </a:xfrm>
          <a:prstGeom prst="rect">
            <a:avLst/>
          </a:prstGeom>
          <a:solidFill>
            <a:srgbClr val="666666">
              <a:alpha val="20000"/>
            </a:srgbClr>
          </a:solidFill>
          <a:ln/>
        </p:spPr>
      </p:sp>
      <p:sp>
        <p:nvSpPr>
          <p:cNvPr id="9" name="Text 7"/>
          <p:cNvSpPr/>
          <p:nvPr/>
        </p:nvSpPr>
        <p:spPr>
          <a:xfrm>
            <a:off x="496186" y="433794"/>
            <a:ext cx="8151628" cy="44302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3525"/>
              </a:lnSpc>
              <a:buNone/>
            </a:pPr>
            <a:r>
              <a:rPr lang="en-US" sz="2820" b="1" dirty="0">
                <a:solidFill>
                  <a:srgbClr val="000000"/>
                </a:solidFill>
                <a:latin typeface="Heebo" pitchFamily="34" charset="0"/>
                <a:ea typeface="Heebo" pitchFamily="34" charset="-122"/>
                <a:cs typeface="Heebo" pitchFamily="34" charset="-120"/>
              </a:rPr>
              <a:t>2. 規制の枠組み - 参入規制（主要カテゴリー）</a:t>
            </a:r>
            <a:endParaRPr lang="en-US" sz="2820" dirty="0"/>
          </a:p>
        </p:txBody>
      </p:sp>
      <p:sp>
        <p:nvSpPr>
          <p:cNvPr id="10" name="Text 8"/>
          <p:cNvSpPr/>
          <p:nvPr/>
        </p:nvSpPr>
        <p:spPr>
          <a:xfrm>
            <a:off x="645829" y="1190256"/>
            <a:ext cx="1343591" cy="221512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ctr">
              <a:lnSpc>
                <a:spcPts val="1763"/>
              </a:lnSpc>
              <a:buNone/>
            </a:pPr>
            <a:r>
              <a:rPr lang="en-US" sz="1200" b="1" dirty="0">
                <a:solidFill>
                  <a:srgbClr val="000000"/>
                </a:solidFill>
                <a:latin typeface="Heebo" pitchFamily="34" charset="0"/>
                <a:ea typeface="Heebo" pitchFamily="34" charset="-122"/>
                <a:cs typeface="Heebo" pitchFamily="34" charset="-120"/>
              </a:rPr>
              <a:t>業態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2280831" y="1190256"/>
            <a:ext cx="1335715" cy="221512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ctr">
              <a:lnSpc>
                <a:spcPts val="1763"/>
              </a:lnSpc>
              <a:buNone/>
            </a:pPr>
            <a:r>
              <a:rPr lang="en-US" sz="1100" b="1" dirty="0">
                <a:solidFill>
                  <a:srgbClr val="000000"/>
                </a:solidFill>
                <a:latin typeface="Heebo" pitchFamily="34" charset="0"/>
                <a:ea typeface="Heebo" pitchFamily="34" charset="-122"/>
                <a:cs typeface="Heebo" pitchFamily="34" charset="-120"/>
              </a:rPr>
              <a:t>主要ライセンス/根拠</a:t>
            </a:r>
            <a:endParaRPr lang="en-US" sz="1100" dirty="0"/>
          </a:p>
        </p:txBody>
      </p:sp>
      <p:sp>
        <p:nvSpPr>
          <p:cNvPr id="12" name="Text 10"/>
          <p:cNvSpPr/>
          <p:nvPr/>
        </p:nvSpPr>
        <p:spPr>
          <a:xfrm>
            <a:off x="3907957" y="1190256"/>
            <a:ext cx="1335715" cy="221512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ctr">
              <a:lnSpc>
                <a:spcPts val="1763"/>
              </a:lnSpc>
              <a:buNone/>
            </a:pPr>
            <a:r>
              <a:rPr lang="en-US" sz="1200" b="1" dirty="0" err="1">
                <a:solidFill>
                  <a:srgbClr val="000000"/>
                </a:solidFill>
                <a:latin typeface="Heebo" pitchFamily="34" charset="0"/>
                <a:ea typeface="Heebo" pitchFamily="34" charset="-122"/>
                <a:cs typeface="Heebo" pitchFamily="34" charset="-120"/>
              </a:rPr>
              <a:t>資本・エクイティ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5535083" y="1190256"/>
            <a:ext cx="1335715" cy="221512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763"/>
              </a:lnSpc>
              <a:buNone/>
            </a:pPr>
            <a:r>
              <a:rPr lang="en-US" sz="1200" b="1" dirty="0">
                <a:solidFill>
                  <a:srgbClr val="000000"/>
                </a:solidFill>
                <a:latin typeface="Heebo" pitchFamily="34" charset="0"/>
                <a:ea typeface="Heebo" pitchFamily="34" charset="-122"/>
                <a:cs typeface="Heebo" pitchFamily="34" charset="-120"/>
              </a:rPr>
              <a:t>外資規制（代表）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7162209" y="1190256"/>
            <a:ext cx="1335961" cy="221512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ctr">
              <a:lnSpc>
                <a:spcPts val="1763"/>
              </a:lnSpc>
              <a:buNone/>
            </a:pPr>
            <a:r>
              <a:rPr lang="en-US" sz="1200" b="1" dirty="0">
                <a:solidFill>
                  <a:srgbClr val="000000"/>
                </a:solidFill>
                <a:latin typeface="Heebo" pitchFamily="34" charset="0"/>
                <a:ea typeface="Heebo" pitchFamily="34" charset="-122"/>
                <a:cs typeface="Heebo" pitchFamily="34" charset="-120"/>
              </a:rPr>
              <a:t>補足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645829" y="1597591"/>
            <a:ext cx="1343591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マルチファイナンス</a:t>
            </a:r>
            <a:endParaRPr lang="en-US" sz="1105" dirty="0"/>
          </a:p>
        </p:txBody>
      </p:sp>
      <p:sp>
        <p:nvSpPr>
          <p:cNvPr id="16" name="Text 14"/>
          <p:cNvSpPr/>
          <p:nvPr/>
        </p:nvSpPr>
        <p:spPr>
          <a:xfrm>
            <a:off x="2280831" y="1597591"/>
            <a:ext cx="1335715" cy="453607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POJK 47/2020 + POJK 46/2024</a:t>
            </a:r>
            <a:endParaRPr lang="en-US" sz="1105" dirty="0"/>
          </a:p>
        </p:txBody>
      </p:sp>
      <p:sp>
        <p:nvSpPr>
          <p:cNvPr id="17" name="Text 15"/>
          <p:cNvSpPr/>
          <p:nvPr/>
        </p:nvSpPr>
        <p:spPr>
          <a:xfrm>
            <a:off x="3907957" y="1597591"/>
            <a:ext cx="1335715" cy="453607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設立時払込資本 Rp250,000,000,000</a:t>
            </a:r>
            <a:endParaRPr lang="en-US" sz="1105" dirty="0"/>
          </a:p>
        </p:txBody>
      </p:sp>
      <p:sp>
        <p:nvSpPr>
          <p:cNvPr id="18" name="Text 16"/>
          <p:cNvSpPr/>
          <p:nvPr/>
        </p:nvSpPr>
        <p:spPr>
          <a:xfrm>
            <a:off x="5535083" y="1597591"/>
            <a:ext cx="1335715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外資上限85%</a:t>
            </a:r>
            <a:endParaRPr lang="en-US" sz="1105" dirty="0"/>
          </a:p>
        </p:txBody>
      </p:sp>
      <p:sp>
        <p:nvSpPr>
          <p:cNvPr id="19" name="Text 17"/>
          <p:cNvSpPr/>
          <p:nvPr/>
        </p:nvSpPr>
        <p:spPr>
          <a:xfrm>
            <a:off x="7162209" y="1597591"/>
            <a:ext cx="1335961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電子申請や組織要件を整備</a:t>
            </a:r>
            <a:endParaRPr lang="en-US" sz="1105" dirty="0"/>
          </a:p>
        </p:txBody>
      </p:sp>
      <p:sp>
        <p:nvSpPr>
          <p:cNvPr id="20" name="Text 18"/>
          <p:cNvSpPr/>
          <p:nvPr/>
        </p:nvSpPr>
        <p:spPr>
          <a:xfrm>
            <a:off x="645829" y="2237021"/>
            <a:ext cx="1343591" cy="453607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P2Pレンディング</a:t>
            </a:r>
          </a:p>
          <a:p>
            <a:pPr marL="0" indent="0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（LPBBTI）</a:t>
            </a:r>
            <a:endParaRPr lang="en-US" sz="1105" dirty="0"/>
          </a:p>
        </p:txBody>
      </p:sp>
      <p:sp>
        <p:nvSpPr>
          <p:cNvPr id="21" name="Text 19"/>
          <p:cNvSpPr/>
          <p:nvPr/>
        </p:nvSpPr>
        <p:spPr>
          <a:xfrm>
            <a:off x="2280831" y="2237021"/>
            <a:ext cx="1335715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POJK 40/2024</a:t>
            </a:r>
            <a:endParaRPr lang="en-US" sz="1105" dirty="0"/>
          </a:p>
        </p:txBody>
      </p:sp>
      <p:sp>
        <p:nvSpPr>
          <p:cNvPr id="22" name="Text 20"/>
          <p:cNvSpPr/>
          <p:nvPr/>
        </p:nvSpPr>
        <p:spPr>
          <a:xfrm>
            <a:off x="3907957" y="2237021"/>
            <a:ext cx="1335715" cy="1134016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805"/>
              </a:lnSpc>
              <a:buNone/>
            </a:pPr>
            <a:r>
              <a:rPr lang="en-US" sz="1000" dirty="0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払込資本 Rp25,000,000,000；自己資本下限 Rp12,500,000,000（2025/7/4～）</a:t>
            </a:r>
            <a:endParaRPr lang="en-US" sz="1000" dirty="0"/>
          </a:p>
        </p:txBody>
      </p:sp>
      <p:sp>
        <p:nvSpPr>
          <p:cNvPr id="23" name="Text 21"/>
          <p:cNvSpPr/>
          <p:nvPr/>
        </p:nvSpPr>
        <p:spPr>
          <a:xfrm>
            <a:off x="5535083" y="2237021"/>
            <a:ext cx="1335715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原則85%（政令で見直し予定）</a:t>
            </a:r>
            <a:endParaRPr lang="en-US" sz="1105" dirty="0"/>
          </a:p>
        </p:txBody>
      </p:sp>
      <p:sp>
        <p:nvSpPr>
          <p:cNvPr id="24" name="Text 22"/>
          <p:cNvSpPr/>
          <p:nvPr/>
        </p:nvSpPr>
        <p:spPr>
          <a:xfrm>
            <a:off x="7162209" y="2237021"/>
            <a:ext cx="1335961" cy="453607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1借手上限 Rp2億（条件でRp5億）</a:t>
            </a:r>
            <a:endParaRPr lang="en-US" sz="1105" dirty="0"/>
          </a:p>
        </p:txBody>
      </p:sp>
      <p:sp>
        <p:nvSpPr>
          <p:cNvPr id="25" name="Text 23"/>
          <p:cNvSpPr/>
          <p:nvPr/>
        </p:nvSpPr>
        <p:spPr>
          <a:xfrm>
            <a:off x="645829" y="3556861"/>
            <a:ext cx="1343591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質屋（Pergadaian）</a:t>
            </a:r>
            <a:endParaRPr lang="en-US" sz="1105" dirty="0"/>
          </a:p>
        </p:txBody>
      </p:sp>
      <p:sp>
        <p:nvSpPr>
          <p:cNvPr id="26" name="Text 24"/>
          <p:cNvSpPr/>
          <p:nvPr/>
        </p:nvSpPr>
        <p:spPr>
          <a:xfrm>
            <a:off x="2280831" y="3556861"/>
            <a:ext cx="1335715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POJK 39/2024</a:t>
            </a:r>
            <a:endParaRPr lang="en-US" sz="1105" dirty="0"/>
          </a:p>
        </p:txBody>
      </p:sp>
      <p:sp>
        <p:nvSpPr>
          <p:cNvPr id="27" name="Text 25"/>
          <p:cNvSpPr/>
          <p:nvPr/>
        </p:nvSpPr>
        <p:spPr>
          <a:xfrm>
            <a:off x="3907957" y="3556861"/>
            <a:ext cx="1335715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規模に応じたエクイティ基準</a:t>
            </a:r>
            <a:endParaRPr lang="en-US" sz="1105" dirty="0"/>
          </a:p>
        </p:txBody>
      </p:sp>
      <p:sp>
        <p:nvSpPr>
          <p:cNvPr id="28" name="Text 26"/>
          <p:cNvSpPr/>
          <p:nvPr/>
        </p:nvSpPr>
        <p:spPr>
          <a:xfrm>
            <a:off x="5535083" y="3556861"/>
            <a:ext cx="1335715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—</a:t>
            </a:r>
            <a:endParaRPr lang="en-US" sz="1105" dirty="0"/>
          </a:p>
        </p:txBody>
      </p:sp>
      <p:sp>
        <p:nvSpPr>
          <p:cNvPr id="29" name="Text 27"/>
          <p:cNvSpPr/>
          <p:nvPr/>
        </p:nvSpPr>
        <p:spPr>
          <a:xfrm>
            <a:off x="7162209" y="3556861"/>
            <a:ext cx="1335961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鑑定士資格・品質管理強化</a:t>
            </a:r>
            <a:endParaRPr lang="en-US" sz="1105" dirty="0"/>
          </a:p>
        </p:txBody>
      </p:sp>
      <p:sp>
        <p:nvSpPr>
          <p:cNvPr id="30" name="Text 28"/>
          <p:cNvSpPr/>
          <p:nvPr/>
        </p:nvSpPr>
        <p:spPr>
          <a:xfrm>
            <a:off x="645829" y="3969488"/>
            <a:ext cx="1343591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マイクロファイナンス（LKM）</a:t>
            </a:r>
            <a:endParaRPr lang="en-US" sz="1105" dirty="0"/>
          </a:p>
        </p:txBody>
      </p:sp>
      <p:sp>
        <p:nvSpPr>
          <p:cNvPr id="31" name="Text 29"/>
          <p:cNvSpPr/>
          <p:nvPr/>
        </p:nvSpPr>
        <p:spPr>
          <a:xfrm>
            <a:off x="2280831" y="3969488"/>
            <a:ext cx="1335715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POJK 41/2024</a:t>
            </a:r>
            <a:endParaRPr lang="en-US" sz="1105" dirty="0"/>
          </a:p>
        </p:txBody>
      </p:sp>
      <p:sp>
        <p:nvSpPr>
          <p:cNvPr id="32" name="Text 30"/>
          <p:cNvSpPr/>
          <p:nvPr/>
        </p:nvSpPr>
        <p:spPr>
          <a:xfrm>
            <a:off x="3907957" y="3969488"/>
            <a:ext cx="1335715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規模別健全性・引当</a:t>
            </a:r>
            <a:endParaRPr lang="en-US" sz="1105" dirty="0"/>
          </a:p>
        </p:txBody>
      </p:sp>
      <p:sp>
        <p:nvSpPr>
          <p:cNvPr id="33" name="Text 31"/>
          <p:cNvSpPr/>
          <p:nvPr/>
        </p:nvSpPr>
        <p:spPr>
          <a:xfrm>
            <a:off x="5535083" y="3969488"/>
            <a:ext cx="1335715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—</a:t>
            </a:r>
            <a:endParaRPr lang="en-US" sz="1105" dirty="0"/>
          </a:p>
        </p:txBody>
      </p:sp>
      <p:sp>
        <p:nvSpPr>
          <p:cNvPr id="34" name="Text 32"/>
          <p:cNvSpPr/>
          <p:nvPr/>
        </p:nvSpPr>
        <p:spPr>
          <a:xfrm>
            <a:off x="7162209" y="3969488"/>
            <a:ext cx="1335961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地域金融の役割</a:t>
            </a:r>
            <a:endParaRPr lang="en-US" sz="1105" dirty="0"/>
          </a:p>
        </p:txBody>
      </p:sp>
      <p:sp>
        <p:nvSpPr>
          <p:cNvPr id="35" name="Text 33"/>
          <p:cNvSpPr/>
          <p:nvPr/>
        </p:nvSpPr>
        <p:spPr>
          <a:xfrm>
            <a:off x="645829" y="4382115"/>
            <a:ext cx="1343591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805"/>
              </a:lnSpc>
              <a:buNone/>
            </a:pPr>
            <a:r>
              <a:rPr lang="en-US" sz="1105" dirty="0" err="1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銀行（クレジットカード</a:t>
            </a:r>
            <a:r>
              <a:rPr lang="en-US" sz="1105" dirty="0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）</a:t>
            </a:r>
            <a:endParaRPr lang="en-US" sz="1105" dirty="0"/>
          </a:p>
        </p:txBody>
      </p:sp>
      <p:sp>
        <p:nvSpPr>
          <p:cNvPr id="36" name="Text 34"/>
          <p:cNvSpPr/>
          <p:nvPr/>
        </p:nvSpPr>
        <p:spPr>
          <a:xfrm>
            <a:off x="2280831" y="4382115"/>
            <a:ext cx="1335715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BI決済ルール／OJK銀行監督</a:t>
            </a:r>
            <a:endParaRPr lang="en-US" sz="1105" dirty="0"/>
          </a:p>
        </p:txBody>
      </p:sp>
      <p:sp>
        <p:nvSpPr>
          <p:cNvPr id="37" name="Text 35"/>
          <p:cNvSpPr/>
          <p:nvPr/>
        </p:nvSpPr>
        <p:spPr>
          <a:xfrm>
            <a:off x="3907957" y="4382115"/>
            <a:ext cx="1335715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—</a:t>
            </a:r>
            <a:endParaRPr lang="en-US" sz="1105" dirty="0"/>
          </a:p>
        </p:txBody>
      </p:sp>
      <p:sp>
        <p:nvSpPr>
          <p:cNvPr id="38" name="Text 36"/>
          <p:cNvSpPr/>
          <p:nvPr/>
        </p:nvSpPr>
        <p:spPr>
          <a:xfrm>
            <a:off x="5535083" y="4382115"/>
            <a:ext cx="1335715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株主上限40/30/20%（例外有）</a:t>
            </a:r>
            <a:endParaRPr lang="en-US" sz="1105" dirty="0"/>
          </a:p>
        </p:txBody>
      </p:sp>
      <p:sp>
        <p:nvSpPr>
          <p:cNvPr id="39" name="Text 37"/>
          <p:cNvSpPr/>
          <p:nvPr/>
        </p:nvSpPr>
        <p:spPr>
          <a:xfrm>
            <a:off x="7162209" y="4382115"/>
            <a:ext cx="1335961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カード金利上限1.75%/月</a:t>
            </a:r>
            <a:endParaRPr lang="en-US" sz="1105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96186" y="513907"/>
            <a:ext cx="8151628" cy="44302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3525"/>
              </a:lnSpc>
              <a:buNone/>
            </a:pPr>
            <a:r>
              <a:rPr lang="en-US" sz="2820" b="1" dirty="0">
                <a:solidFill>
                  <a:srgbClr val="000000"/>
                </a:solidFill>
                <a:latin typeface="Heebo" pitchFamily="34" charset="0"/>
                <a:ea typeface="Heebo" pitchFamily="34" charset="-122"/>
                <a:cs typeface="Heebo" pitchFamily="34" charset="-120"/>
              </a:rPr>
              <a:t>2. 規制の枠組み - 外資規制と消費者保護</a:t>
            </a:r>
            <a:endParaRPr lang="en-US" sz="2820" dirty="0"/>
          </a:p>
        </p:txBody>
      </p:sp>
      <p:sp>
        <p:nvSpPr>
          <p:cNvPr id="3" name="Text 1"/>
          <p:cNvSpPr/>
          <p:nvPr/>
        </p:nvSpPr>
        <p:spPr>
          <a:xfrm>
            <a:off x="496186" y="1169581"/>
            <a:ext cx="8151628" cy="221512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763"/>
              </a:lnSpc>
              <a:buNone/>
            </a:pPr>
            <a:r>
              <a:rPr lang="en-US" sz="1410" b="1" dirty="0">
                <a:solidFill>
                  <a:srgbClr val="000000"/>
                </a:solidFill>
                <a:latin typeface="Heebo" pitchFamily="34" charset="0"/>
                <a:ea typeface="Heebo" pitchFamily="34" charset="-122"/>
                <a:cs typeface="Heebo" pitchFamily="34" charset="-120"/>
              </a:rPr>
              <a:t>ステップ3：外資規制の要点</a:t>
            </a:r>
            <a:endParaRPr lang="en-US" sz="1410" dirty="0"/>
          </a:p>
        </p:txBody>
      </p:sp>
      <p:sp>
        <p:nvSpPr>
          <p:cNvPr id="4" name="Text 2"/>
          <p:cNvSpPr/>
          <p:nvPr/>
        </p:nvSpPr>
        <p:spPr>
          <a:xfrm>
            <a:off x="496186" y="1611620"/>
            <a:ext cx="8151628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254000" indent="-254000" algn="l">
              <a:lnSpc>
                <a:spcPts val="1805"/>
              </a:lnSpc>
              <a:buSzPct val="100000"/>
              <a:buChar char="●"/>
            </a:pPr>
            <a:r>
              <a:rPr lang="en-US" sz="1105" dirty="0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マルチファイナンス：原則外資85%まで（直接・間接）。</a:t>
            </a:r>
            <a:endParaRPr lang="en-US" sz="1105" dirty="0"/>
          </a:p>
        </p:txBody>
      </p:sp>
      <p:sp>
        <p:nvSpPr>
          <p:cNvPr id="5" name="Text 3"/>
          <p:cNvSpPr/>
          <p:nvPr/>
        </p:nvSpPr>
        <p:spPr>
          <a:xfrm>
            <a:off x="496186" y="1895893"/>
            <a:ext cx="8151628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254000" indent="-254000" algn="l">
              <a:lnSpc>
                <a:spcPts val="1805"/>
              </a:lnSpc>
              <a:buSzPct val="100000"/>
              <a:buChar char="●"/>
            </a:pPr>
            <a:r>
              <a:rPr lang="en-US" sz="1105" dirty="0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P2P：当面85%を維持（将来の政令で見直し予定）。</a:t>
            </a:r>
            <a:endParaRPr lang="en-US" sz="1105" dirty="0"/>
          </a:p>
        </p:txBody>
      </p:sp>
      <p:sp>
        <p:nvSpPr>
          <p:cNvPr id="6" name="Text 4"/>
          <p:cNvSpPr/>
          <p:nvPr/>
        </p:nvSpPr>
        <p:spPr>
          <a:xfrm>
            <a:off x="496186" y="2180167"/>
            <a:ext cx="8151628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254000" indent="-254000" algn="l">
              <a:lnSpc>
                <a:spcPts val="1805"/>
              </a:lnSpc>
              <a:buSzPct val="100000"/>
              <a:buChar char="●"/>
            </a:pPr>
            <a:r>
              <a:rPr lang="en-US" sz="1105" dirty="0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銀行：個別株主上限（40/30/20%）。健全性や救済等での例外運用もあり。</a:t>
            </a:r>
            <a:endParaRPr lang="en-US" sz="1105" dirty="0"/>
          </a:p>
        </p:txBody>
      </p:sp>
      <p:sp>
        <p:nvSpPr>
          <p:cNvPr id="7" name="Text 5"/>
          <p:cNvSpPr/>
          <p:nvPr/>
        </p:nvSpPr>
        <p:spPr>
          <a:xfrm>
            <a:off x="496186" y="2619621"/>
            <a:ext cx="8151628" cy="221512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763"/>
              </a:lnSpc>
              <a:buNone/>
            </a:pPr>
            <a:r>
              <a:rPr lang="en-US" sz="1410" b="1" dirty="0">
                <a:solidFill>
                  <a:srgbClr val="000000"/>
                </a:solidFill>
                <a:latin typeface="Heebo" pitchFamily="34" charset="0"/>
                <a:ea typeface="Heebo" pitchFamily="34" charset="-122"/>
                <a:cs typeface="Heebo" pitchFamily="34" charset="-120"/>
              </a:rPr>
              <a:t>ステップ4：消費者保護・市場行動（POJK 22/2023）</a:t>
            </a:r>
            <a:endParaRPr lang="en-US" sz="1410" dirty="0"/>
          </a:p>
        </p:txBody>
      </p:sp>
      <p:sp>
        <p:nvSpPr>
          <p:cNvPr id="8" name="Text 6"/>
          <p:cNvSpPr/>
          <p:nvPr/>
        </p:nvSpPr>
        <p:spPr>
          <a:xfrm>
            <a:off x="496186" y="3061660"/>
            <a:ext cx="8151628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254000" indent="-254000" algn="l">
              <a:lnSpc>
                <a:spcPts val="1805"/>
              </a:lnSpc>
              <a:buSzPct val="100000"/>
              <a:buChar char="●"/>
            </a:pPr>
            <a:r>
              <a:rPr lang="en-US" sz="1105" dirty="0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商品設計～販売～契約～苦情対応までの行動規範。</a:t>
            </a:r>
            <a:endParaRPr lang="en-US" sz="1105" dirty="0"/>
          </a:p>
        </p:txBody>
      </p:sp>
      <p:sp>
        <p:nvSpPr>
          <p:cNvPr id="9" name="Text 7"/>
          <p:cNvSpPr/>
          <p:nvPr/>
        </p:nvSpPr>
        <p:spPr>
          <a:xfrm>
            <a:off x="496186" y="3345933"/>
            <a:ext cx="8151628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254000" indent="-254000" algn="l">
              <a:lnSpc>
                <a:spcPts val="1805"/>
              </a:lnSpc>
              <a:buSzPct val="100000"/>
              <a:buChar char="●"/>
            </a:pPr>
            <a:r>
              <a:rPr lang="en-US" sz="1105" dirty="0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保護機能の設置、適合性評価、情報開示、広告規制、紛争対応。</a:t>
            </a:r>
            <a:endParaRPr lang="en-US" sz="1105" dirty="0"/>
          </a:p>
        </p:txBody>
      </p:sp>
      <p:sp>
        <p:nvSpPr>
          <p:cNvPr id="10" name="Text 8"/>
          <p:cNvSpPr/>
          <p:nvPr/>
        </p:nvSpPr>
        <p:spPr>
          <a:xfrm>
            <a:off x="496186" y="3630206"/>
            <a:ext cx="8151628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254000" indent="-254000" algn="l">
              <a:lnSpc>
                <a:spcPts val="1805"/>
              </a:lnSpc>
              <a:buSzPct val="100000"/>
              <a:buChar char="●"/>
            </a:pPr>
            <a:r>
              <a:rPr lang="en-US" sz="1105" dirty="0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OJKの市場行動監督と行政制裁。</a:t>
            </a:r>
            <a:endParaRPr lang="en-US" sz="1105" dirty="0"/>
          </a:p>
        </p:txBody>
      </p:sp>
      <p:sp>
        <p:nvSpPr>
          <p:cNvPr id="11" name="Text 9"/>
          <p:cNvSpPr/>
          <p:nvPr/>
        </p:nvSpPr>
        <p:spPr>
          <a:xfrm>
            <a:off x="496186" y="4016498"/>
            <a:ext cx="8151628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UU 27/2022（個人データ）に基づく同意・目的限定・越境移転管理。</a:t>
            </a:r>
            <a:endParaRPr lang="en-US" sz="1105" dirty="0"/>
          </a:p>
        </p:txBody>
      </p:sp>
      <p:sp>
        <p:nvSpPr>
          <p:cNvPr id="12" name="Text 10"/>
          <p:cNvSpPr/>
          <p:nvPr/>
        </p:nvSpPr>
        <p:spPr>
          <a:xfrm>
            <a:off x="496186" y="4402790"/>
            <a:ext cx="8151628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SLIK（iDeb）への報告・参照。</a:t>
            </a:r>
            <a:endParaRPr lang="en-US" sz="1105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496186" y="2446842"/>
            <a:ext cx="318977" cy="318977"/>
          </a:xfrm>
          <a:prstGeom prst="roundRect">
            <a:avLst>
              <a:gd name="adj" fmla="val 14815"/>
            </a:avLst>
          </a:prstGeom>
          <a:solidFill>
            <a:srgbClr val="E0E3F6"/>
          </a:solidFill>
          <a:ln/>
        </p:spPr>
      </p:sp>
      <p:sp>
        <p:nvSpPr>
          <p:cNvPr id="3" name="Shape 1"/>
          <p:cNvSpPr/>
          <p:nvPr/>
        </p:nvSpPr>
        <p:spPr>
          <a:xfrm>
            <a:off x="4642884" y="2446842"/>
            <a:ext cx="318977" cy="318977"/>
          </a:xfrm>
          <a:prstGeom prst="roundRect">
            <a:avLst>
              <a:gd name="adj" fmla="val 14815"/>
            </a:avLst>
          </a:prstGeom>
          <a:solidFill>
            <a:srgbClr val="E0E3F6"/>
          </a:solidFill>
          <a:ln/>
        </p:spPr>
      </p:sp>
      <p:sp>
        <p:nvSpPr>
          <p:cNvPr id="4" name="Shape 2"/>
          <p:cNvSpPr/>
          <p:nvPr/>
        </p:nvSpPr>
        <p:spPr>
          <a:xfrm>
            <a:off x="496186" y="3467395"/>
            <a:ext cx="318977" cy="318977"/>
          </a:xfrm>
          <a:prstGeom prst="roundRect">
            <a:avLst>
              <a:gd name="adj" fmla="val 14815"/>
            </a:avLst>
          </a:prstGeom>
          <a:solidFill>
            <a:srgbClr val="E0E3F6"/>
          </a:solidFill>
          <a:ln/>
        </p:spPr>
      </p:sp>
      <p:sp>
        <p:nvSpPr>
          <p:cNvPr id="5" name="Shape 3"/>
          <p:cNvSpPr/>
          <p:nvPr/>
        </p:nvSpPr>
        <p:spPr>
          <a:xfrm>
            <a:off x="4642884" y="3467395"/>
            <a:ext cx="318977" cy="318977"/>
          </a:xfrm>
          <a:prstGeom prst="roundRect">
            <a:avLst>
              <a:gd name="adj" fmla="val 14815"/>
            </a:avLst>
          </a:prstGeom>
          <a:solidFill>
            <a:srgbClr val="E0E3F6"/>
          </a:solidFill>
          <a:ln/>
        </p:spPr>
      </p:sp>
      <p:sp>
        <p:nvSpPr>
          <p:cNvPr id="6" name="Text 4"/>
          <p:cNvSpPr/>
          <p:nvPr/>
        </p:nvSpPr>
        <p:spPr>
          <a:xfrm>
            <a:off x="567070" y="2464563"/>
            <a:ext cx="177209" cy="28353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ctr">
              <a:lnSpc>
                <a:spcPts val="2256"/>
              </a:lnSpc>
              <a:buNone/>
            </a:pPr>
            <a:r>
              <a:rPr lang="en-US" sz="1410" dirty="0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1</a:t>
            </a:r>
            <a:endParaRPr lang="en-US" sz="1410" dirty="0"/>
          </a:p>
        </p:txBody>
      </p:sp>
      <p:sp>
        <p:nvSpPr>
          <p:cNvPr id="7" name="Text 5"/>
          <p:cNvSpPr/>
          <p:nvPr/>
        </p:nvSpPr>
        <p:spPr>
          <a:xfrm>
            <a:off x="4713767" y="2464563"/>
            <a:ext cx="177209" cy="28353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ctr">
              <a:lnSpc>
                <a:spcPts val="2256"/>
              </a:lnSpc>
              <a:buNone/>
            </a:pPr>
            <a:r>
              <a:rPr lang="en-US" sz="1410" dirty="0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2</a:t>
            </a:r>
            <a:endParaRPr lang="en-US" sz="1410" dirty="0"/>
          </a:p>
        </p:txBody>
      </p:sp>
      <p:sp>
        <p:nvSpPr>
          <p:cNvPr id="8" name="Text 6"/>
          <p:cNvSpPr/>
          <p:nvPr/>
        </p:nvSpPr>
        <p:spPr>
          <a:xfrm>
            <a:off x="567070" y="3485116"/>
            <a:ext cx="177209" cy="28353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ctr">
              <a:lnSpc>
                <a:spcPts val="2256"/>
              </a:lnSpc>
              <a:buNone/>
            </a:pPr>
            <a:r>
              <a:rPr lang="en-US" sz="1410" dirty="0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3</a:t>
            </a:r>
            <a:endParaRPr lang="en-US" sz="1410" dirty="0"/>
          </a:p>
        </p:txBody>
      </p:sp>
      <p:sp>
        <p:nvSpPr>
          <p:cNvPr id="9" name="Text 7"/>
          <p:cNvSpPr/>
          <p:nvPr/>
        </p:nvSpPr>
        <p:spPr>
          <a:xfrm>
            <a:off x="4713767" y="3485116"/>
            <a:ext cx="177209" cy="28353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ctr">
              <a:lnSpc>
                <a:spcPts val="2256"/>
              </a:lnSpc>
              <a:buNone/>
            </a:pPr>
            <a:r>
              <a:rPr lang="en-US" sz="1410" dirty="0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4</a:t>
            </a:r>
            <a:endParaRPr lang="en-US" sz="1410" dirty="0"/>
          </a:p>
        </p:txBody>
      </p:sp>
      <p:sp>
        <p:nvSpPr>
          <p:cNvPr id="10" name="Text 8"/>
          <p:cNvSpPr/>
          <p:nvPr/>
        </p:nvSpPr>
        <p:spPr>
          <a:xfrm>
            <a:off x="496186" y="1357005"/>
            <a:ext cx="8151628" cy="44302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3525"/>
              </a:lnSpc>
              <a:buNone/>
            </a:pPr>
            <a:r>
              <a:rPr lang="en-US" sz="2820" b="1" dirty="0">
                <a:solidFill>
                  <a:srgbClr val="000000"/>
                </a:solidFill>
                <a:latin typeface="Heebo" pitchFamily="34" charset="0"/>
                <a:ea typeface="Heebo" pitchFamily="34" charset="-122"/>
                <a:cs typeface="Heebo" pitchFamily="34" charset="-120"/>
              </a:rPr>
              <a:t>2. 規制の枠組み - 金利・手数料（代表ルール）</a:t>
            </a:r>
            <a:endParaRPr lang="en-US" sz="2820" dirty="0"/>
          </a:p>
        </p:txBody>
      </p:sp>
      <p:sp>
        <p:nvSpPr>
          <p:cNvPr id="11" name="Text 9"/>
          <p:cNvSpPr/>
          <p:nvPr/>
        </p:nvSpPr>
        <p:spPr>
          <a:xfrm>
            <a:off x="496186" y="2012679"/>
            <a:ext cx="8151628" cy="221512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763"/>
              </a:lnSpc>
              <a:buNone/>
            </a:pPr>
            <a:r>
              <a:rPr lang="en-US" sz="1410" b="1" dirty="0">
                <a:solidFill>
                  <a:srgbClr val="000000"/>
                </a:solidFill>
                <a:latin typeface="Heebo" pitchFamily="34" charset="0"/>
                <a:ea typeface="Heebo" pitchFamily="34" charset="-122"/>
                <a:cs typeface="Heebo" pitchFamily="34" charset="-120"/>
              </a:rPr>
              <a:t>ステップ5：金利・手数料（代表</a:t>
            </a:r>
            <a:r>
              <a:rPr lang="ja-JP" altLang="en-US" sz="1410" b="1" dirty="0">
                <a:solidFill>
                  <a:srgbClr val="000000"/>
                </a:solidFill>
                <a:latin typeface="Heebo" pitchFamily="34" charset="0"/>
                <a:ea typeface="Heebo" pitchFamily="34" charset="-122"/>
                <a:cs typeface="Heebo" pitchFamily="34" charset="-120"/>
              </a:rPr>
              <a:t>的な</a:t>
            </a:r>
            <a:r>
              <a:rPr lang="en-US" sz="1410" b="1" dirty="0" err="1">
                <a:solidFill>
                  <a:srgbClr val="000000"/>
                </a:solidFill>
                <a:latin typeface="Heebo" pitchFamily="34" charset="0"/>
                <a:ea typeface="Heebo" pitchFamily="34" charset="-122"/>
                <a:cs typeface="Heebo" pitchFamily="34" charset="-120"/>
              </a:rPr>
              <a:t>ルール</a:t>
            </a:r>
            <a:r>
              <a:rPr lang="en-US" sz="1410" b="1" dirty="0">
                <a:solidFill>
                  <a:srgbClr val="000000"/>
                </a:solidFill>
                <a:latin typeface="Heebo" pitchFamily="34" charset="0"/>
                <a:ea typeface="Heebo" pitchFamily="34" charset="-122"/>
                <a:cs typeface="Heebo" pitchFamily="34" charset="-120"/>
              </a:rPr>
              <a:t>）</a:t>
            </a:r>
            <a:endParaRPr lang="en-US" sz="1410" dirty="0"/>
          </a:p>
        </p:txBody>
      </p:sp>
      <p:sp>
        <p:nvSpPr>
          <p:cNvPr id="12" name="Text 10"/>
          <p:cNvSpPr/>
          <p:nvPr/>
        </p:nvSpPr>
        <p:spPr>
          <a:xfrm>
            <a:off x="956930" y="2503451"/>
            <a:ext cx="3544186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クレジットカード：上限1.75%/月（年率21%）。</a:t>
            </a:r>
            <a:endParaRPr lang="en-US" sz="1105" dirty="0"/>
          </a:p>
        </p:txBody>
      </p:sp>
      <p:sp>
        <p:nvSpPr>
          <p:cNvPr id="13" name="Text 11"/>
          <p:cNvSpPr/>
          <p:nvPr/>
        </p:nvSpPr>
        <p:spPr>
          <a:xfrm>
            <a:off x="5103628" y="2503451"/>
            <a:ext cx="3544186" cy="68041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P2P：2025/1/1～ 経済的利益の上限（1日あたり）＝消費性0.3%（&lt;6ヶ月）/0.2%（&gt;6ヶ月）、生産性は0.275%（&lt;6ヶ月・マイクロ系）/0.1%（&gt;6ヶ月および中小）。</a:t>
            </a:r>
            <a:endParaRPr lang="en-US" sz="1105" dirty="0"/>
          </a:p>
        </p:txBody>
      </p:sp>
      <p:sp>
        <p:nvSpPr>
          <p:cNvPr id="14" name="Text 12"/>
          <p:cNvSpPr/>
          <p:nvPr/>
        </p:nvSpPr>
        <p:spPr>
          <a:xfrm>
            <a:off x="956930" y="3524004"/>
            <a:ext cx="3544186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マルチファイナンス：一律上限なし（開示と市場行動で規律）。</a:t>
            </a:r>
            <a:endParaRPr lang="en-US" sz="1105" dirty="0"/>
          </a:p>
        </p:txBody>
      </p:sp>
      <p:sp>
        <p:nvSpPr>
          <p:cNvPr id="15" name="Text 13"/>
          <p:cNvSpPr/>
          <p:nvPr/>
        </p:nvSpPr>
        <p:spPr>
          <a:xfrm>
            <a:off x="5103628" y="3524004"/>
            <a:ext cx="3544186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質屋：手数料は商品ごとに提示、POJK 39/2024で健全性確保。</a:t>
            </a:r>
            <a:endParaRPr lang="en-US" sz="1105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96186" y="1181451"/>
            <a:ext cx="8151628" cy="44302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3525"/>
              </a:lnSpc>
              <a:buNone/>
            </a:pPr>
            <a:r>
              <a:rPr lang="en-US" sz="2820" b="1" dirty="0">
                <a:solidFill>
                  <a:srgbClr val="000000"/>
                </a:solidFill>
                <a:latin typeface="Heebo" pitchFamily="34" charset="0"/>
                <a:ea typeface="Heebo" pitchFamily="34" charset="-122"/>
                <a:cs typeface="Heebo" pitchFamily="34" charset="-120"/>
              </a:rPr>
              <a:t>3. </a:t>
            </a:r>
            <a:r>
              <a:rPr lang="en-US" sz="2820" b="1" dirty="0" err="1">
                <a:solidFill>
                  <a:srgbClr val="000000"/>
                </a:solidFill>
                <a:latin typeface="Heebo" pitchFamily="34" charset="0"/>
                <a:ea typeface="Heebo" pitchFamily="34" charset="-122"/>
                <a:cs typeface="Heebo" pitchFamily="34" charset="-120"/>
              </a:rPr>
              <a:t>市場プレーヤーと代表企業の特徴</a:t>
            </a:r>
            <a:r>
              <a:rPr lang="en-US" sz="2820" b="1" dirty="0">
                <a:solidFill>
                  <a:srgbClr val="000000"/>
                </a:solidFill>
                <a:latin typeface="Heebo" pitchFamily="34" charset="0"/>
                <a:ea typeface="Heebo" pitchFamily="34" charset="-122"/>
                <a:cs typeface="Heebo" pitchFamily="34" charset="-120"/>
              </a:rPr>
              <a:t> </a:t>
            </a:r>
          </a:p>
          <a:p>
            <a:pPr marL="0" indent="0">
              <a:lnSpc>
                <a:spcPts val="3525"/>
              </a:lnSpc>
              <a:buNone/>
            </a:pPr>
            <a:r>
              <a:rPr lang="en-US" sz="2820" b="1" dirty="0">
                <a:solidFill>
                  <a:srgbClr val="000000"/>
                </a:solidFill>
                <a:latin typeface="Heebo" pitchFamily="34" charset="0"/>
                <a:ea typeface="Heebo" pitchFamily="34" charset="-122"/>
                <a:cs typeface="Heebo" pitchFamily="34" charset="-120"/>
              </a:rPr>
              <a:t>(A) 銀行系</a:t>
            </a:r>
            <a:endParaRPr lang="en-US" sz="2820" dirty="0"/>
          </a:p>
        </p:txBody>
      </p:sp>
      <p:sp>
        <p:nvSpPr>
          <p:cNvPr id="3" name="Text 1"/>
          <p:cNvSpPr/>
          <p:nvPr/>
        </p:nvSpPr>
        <p:spPr>
          <a:xfrm>
            <a:off x="496186" y="2399832"/>
            <a:ext cx="8151628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Mandiri KSM：無担保／最短1日実行掲示・最大1.5億Rp・最長15年。給与振込のある公務員・民間等が対象。bankmandiri.co.id</a:t>
            </a:r>
            <a:endParaRPr lang="en-US" sz="1105" dirty="0"/>
          </a:p>
        </p:txBody>
      </p:sp>
      <p:sp>
        <p:nvSpPr>
          <p:cNvPr id="4" name="Text 2"/>
          <p:cNvSpPr/>
          <p:nvPr/>
        </p:nvSpPr>
        <p:spPr>
          <a:xfrm>
            <a:off x="496186" y="2786124"/>
            <a:ext cx="8151628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BRIguna：給与天引き型。プランにより最大5億Rp（RPCに応じ可）、最長15年。bri.co.id</a:t>
            </a:r>
            <a:endParaRPr lang="en-US" sz="1105" dirty="0"/>
          </a:p>
        </p:txBody>
      </p:sp>
      <p:sp>
        <p:nvSpPr>
          <p:cNvPr id="5" name="Text 3"/>
          <p:cNvSpPr/>
          <p:nvPr/>
        </p:nvSpPr>
        <p:spPr>
          <a:xfrm>
            <a:off x="496186" y="3172416"/>
            <a:ext cx="8151628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クレカ回転枠：金利上限1.75%/月（例：BCAカードの掲示）。www.bca.co.id</a:t>
            </a:r>
            <a:endParaRPr lang="en-US" sz="1105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96186" y="1300020"/>
            <a:ext cx="8151628" cy="44302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3525"/>
              </a:lnSpc>
              <a:buNone/>
            </a:pPr>
            <a:r>
              <a:rPr lang="en-US" sz="2820" b="1" dirty="0">
                <a:solidFill>
                  <a:srgbClr val="000000"/>
                </a:solidFill>
                <a:latin typeface="Heebo" pitchFamily="34" charset="0"/>
                <a:ea typeface="Heebo" pitchFamily="34" charset="-122"/>
                <a:cs typeface="Heebo" pitchFamily="34" charset="-120"/>
              </a:rPr>
              <a:t>3. </a:t>
            </a:r>
            <a:r>
              <a:rPr lang="en-US" sz="2820" b="1" dirty="0" err="1">
                <a:solidFill>
                  <a:srgbClr val="000000"/>
                </a:solidFill>
                <a:latin typeface="Heebo" pitchFamily="34" charset="0"/>
                <a:ea typeface="Heebo" pitchFamily="34" charset="-122"/>
                <a:cs typeface="Heebo" pitchFamily="34" charset="-120"/>
              </a:rPr>
              <a:t>市場プレーヤーと代表企業の特徴</a:t>
            </a:r>
            <a:endParaRPr lang="en-US" sz="2820" b="1" dirty="0">
              <a:solidFill>
                <a:srgbClr val="000000"/>
              </a:solidFill>
              <a:latin typeface="Heebo" pitchFamily="34" charset="0"/>
              <a:ea typeface="Heebo" pitchFamily="34" charset="-122"/>
              <a:cs typeface="Heebo" pitchFamily="34" charset="-120"/>
            </a:endParaRPr>
          </a:p>
          <a:p>
            <a:pPr marL="0" indent="0">
              <a:lnSpc>
                <a:spcPts val="3525"/>
              </a:lnSpc>
              <a:buNone/>
            </a:pPr>
            <a:r>
              <a:rPr lang="en-US" sz="2820" b="1" dirty="0">
                <a:solidFill>
                  <a:srgbClr val="000000"/>
                </a:solidFill>
                <a:latin typeface="Heebo" pitchFamily="34" charset="0"/>
                <a:ea typeface="Heebo" pitchFamily="34" charset="-122"/>
                <a:cs typeface="Heebo" pitchFamily="34" charset="-120"/>
              </a:rPr>
              <a:t> (B) マルチファイナンス</a:t>
            </a:r>
            <a:endParaRPr lang="en-US" sz="2820" dirty="0"/>
          </a:p>
        </p:txBody>
      </p:sp>
      <p:sp>
        <p:nvSpPr>
          <p:cNvPr id="3" name="Text 1"/>
          <p:cNvSpPr/>
          <p:nvPr/>
        </p:nvSpPr>
        <p:spPr>
          <a:xfrm>
            <a:off x="496186" y="2399832"/>
            <a:ext cx="8151628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Adira：BPKB担保の多目的（SolusiDana）、最長60か月／最大5億Rpの訴求。全国ネット・アプリadiraku。adira.co.id</a:t>
            </a:r>
            <a:endParaRPr lang="en-US" sz="1105" dirty="0"/>
          </a:p>
        </p:txBody>
      </p:sp>
      <p:sp>
        <p:nvSpPr>
          <p:cNvPr id="4" name="Text 2"/>
          <p:cNvSpPr/>
          <p:nvPr/>
        </p:nvSpPr>
        <p:spPr>
          <a:xfrm>
            <a:off x="496186" y="2786124"/>
            <a:ext cx="8151628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FIFGROUP（Astra）：FIFASTRA（二輪）／SPEKTRA（家電POS）／DANASTRA（多目的）／FINATRA（生産性）／AMITRA（イスラム）の5ライン。fifgroup.co.id</a:t>
            </a:r>
            <a:endParaRPr lang="en-US" sz="1105" dirty="0"/>
          </a:p>
        </p:txBody>
      </p:sp>
      <p:sp>
        <p:nvSpPr>
          <p:cNvPr id="5" name="Text 3"/>
          <p:cNvSpPr/>
          <p:nvPr/>
        </p:nvSpPr>
        <p:spPr>
          <a:xfrm>
            <a:off x="496186" y="3172416"/>
            <a:ext cx="8151628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Home Credit：家電・スマホ等のPOS即時審査で普及。Home Credit</a:t>
            </a:r>
            <a:endParaRPr lang="en-US" sz="1105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496186" y="1479698"/>
            <a:ext cx="318977" cy="318977"/>
          </a:xfrm>
          <a:prstGeom prst="roundRect">
            <a:avLst>
              <a:gd name="adj" fmla="val 14815"/>
            </a:avLst>
          </a:prstGeom>
          <a:solidFill>
            <a:srgbClr val="E0E3F6"/>
          </a:solidFill>
          <a:ln/>
        </p:spPr>
      </p:sp>
      <p:sp>
        <p:nvSpPr>
          <p:cNvPr id="3" name="Shape 1"/>
          <p:cNvSpPr/>
          <p:nvPr/>
        </p:nvSpPr>
        <p:spPr>
          <a:xfrm>
            <a:off x="4642884" y="1479698"/>
            <a:ext cx="318977" cy="318977"/>
          </a:xfrm>
          <a:prstGeom prst="roundRect">
            <a:avLst>
              <a:gd name="adj" fmla="val 14815"/>
            </a:avLst>
          </a:prstGeom>
          <a:solidFill>
            <a:srgbClr val="E0E3F6"/>
          </a:solidFill>
          <a:ln/>
        </p:spPr>
      </p:sp>
      <p:sp>
        <p:nvSpPr>
          <p:cNvPr id="4" name="Text 2"/>
          <p:cNvSpPr/>
          <p:nvPr/>
        </p:nvSpPr>
        <p:spPr>
          <a:xfrm>
            <a:off x="567070" y="1497419"/>
            <a:ext cx="177209" cy="28353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ctr">
              <a:lnSpc>
                <a:spcPts val="2256"/>
              </a:lnSpc>
              <a:buNone/>
            </a:pPr>
            <a:r>
              <a:rPr lang="en-US" sz="1410" dirty="0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1</a:t>
            </a:r>
            <a:endParaRPr lang="en-US" sz="1410" dirty="0"/>
          </a:p>
        </p:txBody>
      </p:sp>
      <p:sp>
        <p:nvSpPr>
          <p:cNvPr id="5" name="Text 3"/>
          <p:cNvSpPr/>
          <p:nvPr/>
        </p:nvSpPr>
        <p:spPr>
          <a:xfrm>
            <a:off x="4713767" y="1497419"/>
            <a:ext cx="177209" cy="28353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ctr">
              <a:lnSpc>
                <a:spcPts val="2256"/>
              </a:lnSpc>
              <a:buNone/>
            </a:pPr>
            <a:r>
              <a:rPr lang="en-US" sz="1410" dirty="0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2</a:t>
            </a:r>
            <a:endParaRPr lang="en-US" sz="1410" dirty="0"/>
          </a:p>
        </p:txBody>
      </p:sp>
      <p:sp>
        <p:nvSpPr>
          <p:cNvPr id="6" name="Text 4"/>
          <p:cNvSpPr/>
          <p:nvPr/>
        </p:nvSpPr>
        <p:spPr>
          <a:xfrm>
            <a:off x="496186" y="389860"/>
            <a:ext cx="8151628" cy="44302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3525"/>
              </a:lnSpc>
              <a:buNone/>
            </a:pPr>
            <a:r>
              <a:rPr lang="en-US" sz="2820" b="1" dirty="0">
                <a:solidFill>
                  <a:srgbClr val="000000"/>
                </a:solidFill>
                <a:latin typeface="Heebo" pitchFamily="34" charset="0"/>
                <a:ea typeface="Heebo" pitchFamily="34" charset="-122"/>
                <a:cs typeface="Heebo" pitchFamily="34" charset="-120"/>
              </a:rPr>
              <a:t>3. 市場プレーヤーと代表企業の特徴 (C)～(F)</a:t>
            </a:r>
            <a:endParaRPr lang="en-US" sz="2820" dirty="0"/>
          </a:p>
        </p:txBody>
      </p:sp>
      <p:sp>
        <p:nvSpPr>
          <p:cNvPr id="7" name="Text 5"/>
          <p:cNvSpPr/>
          <p:nvPr/>
        </p:nvSpPr>
        <p:spPr>
          <a:xfrm>
            <a:off x="496186" y="1045535"/>
            <a:ext cx="8151628" cy="221512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763"/>
              </a:lnSpc>
              <a:buNone/>
            </a:pPr>
            <a:r>
              <a:rPr lang="en-US" sz="1410" b="1" dirty="0">
                <a:solidFill>
                  <a:srgbClr val="000000"/>
                </a:solidFill>
                <a:latin typeface="Heebo" pitchFamily="34" charset="0"/>
                <a:ea typeface="Heebo" pitchFamily="34" charset="-122"/>
                <a:cs typeface="Heebo" pitchFamily="34" charset="-120"/>
              </a:rPr>
              <a:t>(C) BNPL/PayLater（＋MF免許）</a:t>
            </a:r>
            <a:endParaRPr lang="en-US" sz="1410" dirty="0"/>
          </a:p>
        </p:txBody>
      </p:sp>
      <p:sp>
        <p:nvSpPr>
          <p:cNvPr id="8" name="Text 6"/>
          <p:cNvSpPr/>
          <p:nvPr/>
        </p:nvSpPr>
        <p:spPr>
          <a:xfrm>
            <a:off x="956930" y="1536306"/>
            <a:ext cx="3544186" cy="68041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Kredivo（FinAccel Finance）：マルチファイナンス免許付与（PT Kredivo Finance Indonesia）。BNPL起点で現金型も展開。ojk.go.id</a:t>
            </a:r>
            <a:endParaRPr lang="en-US" sz="1105" dirty="0"/>
          </a:p>
        </p:txBody>
      </p:sp>
      <p:sp>
        <p:nvSpPr>
          <p:cNvPr id="9" name="Text 7"/>
          <p:cNvSpPr/>
          <p:nvPr/>
        </p:nvSpPr>
        <p:spPr>
          <a:xfrm>
            <a:off x="5103628" y="1536306"/>
            <a:ext cx="3544186" cy="453607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Akulaku Finance Indonesia：MF免許（2018）。EC連携のBNPL/現金型。ojk.go.id</a:t>
            </a:r>
            <a:endParaRPr lang="en-US" sz="1105" dirty="0"/>
          </a:p>
        </p:txBody>
      </p:sp>
      <p:sp>
        <p:nvSpPr>
          <p:cNvPr id="10" name="Text 8"/>
          <p:cNvSpPr/>
          <p:nvPr/>
        </p:nvSpPr>
        <p:spPr>
          <a:xfrm>
            <a:off x="496186" y="2429367"/>
            <a:ext cx="8151628" cy="221512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763"/>
              </a:lnSpc>
              <a:buNone/>
            </a:pPr>
            <a:r>
              <a:rPr lang="en-US" sz="1410" b="1" dirty="0">
                <a:solidFill>
                  <a:srgbClr val="000000"/>
                </a:solidFill>
                <a:latin typeface="Heebo" pitchFamily="34" charset="0"/>
                <a:ea typeface="Heebo" pitchFamily="34" charset="-122"/>
                <a:cs typeface="Heebo" pitchFamily="34" charset="-120"/>
              </a:rPr>
              <a:t>(D) P2P（LPBBTI）</a:t>
            </a:r>
            <a:endParaRPr lang="en-US" sz="1410" dirty="0"/>
          </a:p>
        </p:txBody>
      </p:sp>
      <p:sp>
        <p:nvSpPr>
          <p:cNvPr id="11" name="Text 9"/>
          <p:cNvSpPr/>
          <p:nvPr/>
        </p:nvSpPr>
        <p:spPr>
          <a:xfrm>
            <a:off x="496186" y="2683288"/>
            <a:ext cx="8151628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2024年末のPOJK 40/2024で健全性・流動性・NPL上限など強化。日次上限は前述のとおり。ojk.go.id/HBT</a:t>
            </a:r>
            <a:endParaRPr lang="en-US" sz="1105" dirty="0"/>
          </a:p>
        </p:txBody>
      </p:sp>
      <p:sp>
        <p:nvSpPr>
          <p:cNvPr id="12" name="Text 10"/>
          <p:cNvSpPr/>
          <p:nvPr/>
        </p:nvSpPr>
        <p:spPr>
          <a:xfrm>
            <a:off x="496186" y="3083177"/>
            <a:ext cx="8151628" cy="221512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763"/>
              </a:lnSpc>
              <a:buNone/>
            </a:pPr>
            <a:r>
              <a:rPr lang="en-US" sz="1410" b="1" dirty="0">
                <a:solidFill>
                  <a:srgbClr val="000000"/>
                </a:solidFill>
                <a:latin typeface="Heebo" pitchFamily="34" charset="0"/>
                <a:ea typeface="Heebo" pitchFamily="34" charset="-122"/>
                <a:cs typeface="Heebo" pitchFamily="34" charset="-120"/>
              </a:rPr>
              <a:t>(E) 質屋（Pergadaian）</a:t>
            </a:r>
            <a:endParaRPr lang="en-US" sz="1410" dirty="0"/>
          </a:p>
        </p:txBody>
      </p:sp>
      <p:sp>
        <p:nvSpPr>
          <p:cNvPr id="13" name="Text 11"/>
          <p:cNvSpPr/>
          <p:nvPr/>
        </p:nvSpPr>
        <p:spPr>
          <a:xfrm>
            <a:off x="496186" y="3367874"/>
            <a:ext cx="8151628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OJK直轄で許認可制（POJK 39/2024）。即時性の高い動産担保が主力。ojk.go.id</a:t>
            </a:r>
            <a:endParaRPr lang="en-US" sz="1105" dirty="0"/>
          </a:p>
        </p:txBody>
      </p:sp>
      <p:sp>
        <p:nvSpPr>
          <p:cNvPr id="14" name="Text 12"/>
          <p:cNvSpPr/>
          <p:nvPr/>
        </p:nvSpPr>
        <p:spPr>
          <a:xfrm>
            <a:off x="496186" y="3807308"/>
            <a:ext cx="8151628" cy="221512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763"/>
              </a:lnSpc>
              <a:buNone/>
            </a:pPr>
            <a:r>
              <a:rPr lang="en-US" sz="1410" b="1" dirty="0">
                <a:solidFill>
                  <a:srgbClr val="000000"/>
                </a:solidFill>
                <a:latin typeface="Heebo" pitchFamily="34" charset="0"/>
                <a:ea typeface="Heebo" pitchFamily="34" charset="-122"/>
                <a:cs typeface="Heebo" pitchFamily="34" charset="-120"/>
              </a:rPr>
              <a:t>(F) 協同組合（KSJK）</a:t>
            </a:r>
            <a:endParaRPr lang="en-US" sz="1410" dirty="0"/>
          </a:p>
        </p:txBody>
      </p:sp>
      <p:sp>
        <p:nvSpPr>
          <p:cNvPr id="15" name="Text 13"/>
          <p:cNvSpPr/>
          <p:nvPr/>
        </p:nvSpPr>
        <p:spPr>
          <a:xfrm>
            <a:off x="496186" y="4097965"/>
            <a:ext cx="8151628" cy="22680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>
              <a:lnSpc>
                <a:spcPts val="1805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金融を営む協同組合はOJKへ移行可能。会員基盤を活かす。ojk.go.id</a:t>
            </a:r>
            <a:endParaRPr lang="en-US" sz="1105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1473</Words>
  <Application>Microsoft Office PowerPoint</Application>
  <PresentationFormat>画面に合わせる (16:9)</PresentationFormat>
  <Paragraphs>178</Paragraphs>
  <Slides>16</Slides>
  <Notes>16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20" baseType="lpstr">
      <vt:lpstr>Arial</vt:lpstr>
      <vt:lpstr>Heebo</vt:lpstr>
      <vt:lpstr>Roboto</vt:lpstr>
      <vt:lpstr>Office Theme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インドネシアの消費者金融における概況とプレーヤーに関するAI調査</dc:title>
  <dc:subject>PptxGenJS Presentation</dc:subject>
  <dc:creator>PptxGenJS</dc:creator>
  <cp:lastModifiedBy>友晴 金子</cp:lastModifiedBy>
  <cp:revision>5</cp:revision>
  <dcterms:created xsi:type="dcterms:W3CDTF">2025-08-22T07:16:52Z</dcterms:created>
  <dcterms:modified xsi:type="dcterms:W3CDTF">2025-08-22T08:48:14Z</dcterms:modified>
</cp:coreProperties>
</file>